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06" r:id="rId1"/>
    <p:sldMasterId id="2147485124" r:id="rId2"/>
  </p:sldMasterIdLst>
  <p:notesMasterIdLst>
    <p:notesMasterId r:id="rId63"/>
  </p:notesMasterIdLst>
  <p:handoutMasterIdLst>
    <p:handoutMasterId r:id="rId64"/>
  </p:handoutMasterIdLst>
  <p:sldIdLst>
    <p:sldId id="256" r:id="rId3"/>
    <p:sldId id="272" r:id="rId4"/>
    <p:sldId id="273" r:id="rId5"/>
    <p:sldId id="259" r:id="rId6"/>
    <p:sldId id="283" r:id="rId7"/>
    <p:sldId id="275" r:id="rId8"/>
    <p:sldId id="274" r:id="rId9"/>
    <p:sldId id="282" r:id="rId10"/>
    <p:sldId id="284" r:id="rId11"/>
    <p:sldId id="285" r:id="rId12"/>
    <p:sldId id="276" r:id="rId13"/>
    <p:sldId id="302" r:id="rId14"/>
    <p:sldId id="318" r:id="rId15"/>
    <p:sldId id="299" r:id="rId16"/>
    <p:sldId id="409" r:id="rId17"/>
    <p:sldId id="410" r:id="rId18"/>
    <p:sldId id="411" r:id="rId19"/>
    <p:sldId id="412" r:id="rId20"/>
    <p:sldId id="413" r:id="rId21"/>
    <p:sldId id="414" r:id="rId22"/>
    <p:sldId id="415" r:id="rId23"/>
    <p:sldId id="416" r:id="rId24"/>
    <p:sldId id="417" r:id="rId25"/>
    <p:sldId id="418" r:id="rId26"/>
    <p:sldId id="419" r:id="rId27"/>
    <p:sldId id="420" r:id="rId28"/>
    <p:sldId id="421" r:id="rId29"/>
    <p:sldId id="422" r:id="rId30"/>
    <p:sldId id="423" r:id="rId31"/>
    <p:sldId id="424" r:id="rId32"/>
    <p:sldId id="425" r:id="rId33"/>
    <p:sldId id="426" r:id="rId34"/>
    <p:sldId id="427" r:id="rId35"/>
    <p:sldId id="428" r:id="rId36"/>
    <p:sldId id="429" r:id="rId37"/>
    <p:sldId id="430" r:id="rId38"/>
    <p:sldId id="431" r:id="rId39"/>
    <p:sldId id="432" r:id="rId40"/>
    <p:sldId id="433" r:id="rId41"/>
    <p:sldId id="434" r:id="rId42"/>
    <p:sldId id="435" r:id="rId43"/>
    <p:sldId id="436" r:id="rId44"/>
    <p:sldId id="437" r:id="rId45"/>
    <p:sldId id="438" r:id="rId46"/>
    <p:sldId id="439" r:id="rId47"/>
    <p:sldId id="440" r:id="rId48"/>
    <p:sldId id="441" r:id="rId49"/>
    <p:sldId id="442" r:id="rId50"/>
    <p:sldId id="443" r:id="rId51"/>
    <p:sldId id="444" r:id="rId52"/>
    <p:sldId id="445" r:id="rId53"/>
    <p:sldId id="446" r:id="rId54"/>
    <p:sldId id="447" r:id="rId55"/>
    <p:sldId id="363" r:id="rId56"/>
    <p:sldId id="364" r:id="rId57"/>
    <p:sldId id="365" r:id="rId58"/>
    <p:sldId id="366" r:id="rId59"/>
    <p:sldId id="367" r:id="rId60"/>
    <p:sldId id="408" r:id="rId61"/>
    <p:sldId id="280" r:id="rId6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18" autoAdjust="0"/>
  </p:normalViewPr>
  <p:slideViewPr>
    <p:cSldViewPr snapToGrid="0" snapToObjects="1">
      <p:cViewPr varScale="1">
        <p:scale>
          <a:sx n="63" d="100"/>
          <a:sy n="63" d="100"/>
        </p:scale>
        <p:origin x="1469" y="53"/>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4" d="100"/>
          <a:sy n="84" d="100"/>
        </p:scale>
        <p:origin x="-3132" y="-78"/>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131" cy="464817"/>
          </a:xfrm>
          <a:prstGeom prst="rect">
            <a:avLst/>
          </a:prstGeom>
        </p:spPr>
        <p:txBody>
          <a:bodyPr vert="horz" lIns="91944" tIns="45972" rIns="91944" bIns="45972" rtlCol="0"/>
          <a:lstStyle>
            <a:lvl1pPr algn="l">
              <a:defRPr sz="1100"/>
            </a:lvl1pPr>
          </a:lstStyle>
          <a:p>
            <a:endParaRPr lang="en-US" dirty="0"/>
          </a:p>
        </p:txBody>
      </p:sp>
      <p:sp>
        <p:nvSpPr>
          <p:cNvPr id="3" name="Date Placeholder 2"/>
          <p:cNvSpPr>
            <a:spLocks noGrp="1"/>
          </p:cNvSpPr>
          <p:nvPr>
            <p:ph type="dt" sz="quarter" idx="1"/>
          </p:nvPr>
        </p:nvSpPr>
        <p:spPr>
          <a:xfrm>
            <a:off x="3978381" y="0"/>
            <a:ext cx="3043131" cy="464817"/>
          </a:xfrm>
          <a:prstGeom prst="rect">
            <a:avLst/>
          </a:prstGeom>
        </p:spPr>
        <p:txBody>
          <a:bodyPr vert="horz" lIns="91944" tIns="45972" rIns="91944" bIns="45972" rtlCol="0"/>
          <a:lstStyle>
            <a:lvl1pPr algn="r">
              <a:defRPr sz="1100"/>
            </a:lvl1pPr>
          </a:lstStyle>
          <a:p>
            <a:endParaRPr lang="en-US" dirty="0"/>
          </a:p>
        </p:txBody>
      </p:sp>
      <p:sp>
        <p:nvSpPr>
          <p:cNvPr id="4" name="Footer Placeholder 3"/>
          <p:cNvSpPr>
            <a:spLocks noGrp="1"/>
          </p:cNvSpPr>
          <p:nvPr>
            <p:ph type="ftr" sz="quarter" idx="2"/>
          </p:nvPr>
        </p:nvSpPr>
        <p:spPr>
          <a:xfrm>
            <a:off x="2" y="8842692"/>
            <a:ext cx="3043131" cy="464817"/>
          </a:xfrm>
          <a:prstGeom prst="rect">
            <a:avLst/>
          </a:prstGeom>
        </p:spPr>
        <p:txBody>
          <a:bodyPr vert="horz" lIns="91944" tIns="45972" rIns="91944" bIns="4597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8381" y="8842692"/>
            <a:ext cx="3043131" cy="464817"/>
          </a:xfrm>
          <a:prstGeom prst="rect">
            <a:avLst/>
          </a:prstGeom>
        </p:spPr>
        <p:txBody>
          <a:bodyPr vert="horz" lIns="91944" tIns="45972" rIns="91944" bIns="45972" rtlCol="0" anchor="b"/>
          <a:lstStyle>
            <a:lvl1pPr algn="r">
              <a:defRPr sz="1100"/>
            </a:lvl1pPr>
          </a:lstStyle>
          <a:p>
            <a:fld id="{0B57293E-510A-46B3-84C3-632F7ABFEEE0}" type="slidenum">
              <a:rPr lang="en-US" smtClean="0"/>
              <a:t>‹#›</a:t>
            </a:fld>
            <a:endParaRPr lang="en-US" dirty="0"/>
          </a:p>
        </p:txBody>
      </p:sp>
    </p:spTree>
    <p:extLst>
      <p:ext uri="{BB962C8B-B14F-4D97-AF65-F5344CB8AC3E}">
        <p14:creationId xmlns:p14="http://schemas.microsoft.com/office/powerpoint/2010/main" val="205281720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43343" cy="465454"/>
          </a:xfrm>
          <a:prstGeom prst="rect">
            <a:avLst/>
          </a:prstGeom>
        </p:spPr>
        <p:txBody>
          <a:bodyPr vert="horz" lIns="93544" tIns="46772" rIns="93544" bIns="46772" rtlCol="0"/>
          <a:lstStyle>
            <a:lvl1pPr algn="l">
              <a:defRPr sz="1100"/>
            </a:lvl1pPr>
          </a:lstStyle>
          <a:p>
            <a:endParaRPr lang="en-US" dirty="0"/>
          </a:p>
        </p:txBody>
      </p:sp>
      <p:sp>
        <p:nvSpPr>
          <p:cNvPr id="3" name="Date Placeholder 2"/>
          <p:cNvSpPr>
            <a:spLocks noGrp="1"/>
          </p:cNvSpPr>
          <p:nvPr>
            <p:ph type="dt" idx="1"/>
          </p:nvPr>
        </p:nvSpPr>
        <p:spPr>
          <a:xfrm>
            <a:off x="3978135" y="4"/>
            <a:ext cx="3043343" cy="465454"/>
          </a:xfrm>
          <a:prstGeom prst="rect">
            <a:avLst/>
          </a:prstGeom>
        </p:spPr>
        <p:txBody>
          <a:bodyPr vert="horz" lIns="93544" tIns="46772" rIns="93544" bIns="46772" rtlCol="0"/>
          <a:lstStyle>
            <a:lvl1pPr algn="r">
              <a:defRPr sz="1100"/>
            </a:lvl1pPr>
          </a:lstStyle>
          <a:p>
            <a:endParaRPr lang="en-US" dirty="0"/>
          </a:p>
        </p:txBody>
      </p:sp>
      <p:sp>
        <p:nvSpPr>
          <p:cNvPr id="4" name="Slide Image Placeholder 3"/>
          <p:cNvSpPr>
            <a:spLocks noGrp="1" noRot="1" noChangeAspect="1"/>
          </p:cNvSpPr>
          <p:nvPr>
            <p:ph type="sldImg" idx="2"/>
          </p:nvPr>
        </p:nvSpPr>
        <p:spPr>
          <a:xfrm>
            <a:off x="1185863" y="700088"/>
            <a:ext cx="4651375" cy="3489325"/>
          </a:xfrm>
          <a:prstGeom prst="rect">
            <a:avLst/>
          </a:prstGeom>
          <a:noFill/>
          <a:ln w="12700">
            <a:solidFill>
              <a:prstClr val="black"/>
            </a:solidFill>
          </a:ln>
        </p:spPr>
        <p:txBody>
          <a:bodyPr vert="horz" lIns="93544" tIns="46772" rIns="93544" bIns="46772" rtlCol="0" anchor="ctr"/>
          <a:lstStyle/>
          <a:p>
            <a:endParaRPr lang="en-US" dirty="0"/>
          </a:p>
        </p:txBody>
      </p:sp>
      <p:sp>
        <p:nvSpPr>
          <p:cNvPr id="5" name="Notes Placeholder 4"/>
          <p:cNvSpPr>
            <a:spLocks noGrp="1"/>
          </p:cNvSpPr>
          <p:nvPr>
            <p:ph type="body" sz="quarter" idx="3"/>
          </p:nvPr>
        </p:nvSpPr>
        <p:spPr>
          <a:xfrm>
            <a:off x="702311" y="4421828"/>
            <a:ext cx="5618480" cy="4189095"/>
          </a:xfrm>
          <a:prstGeom prst="rect">
            <a:avLst/>
          </a:prstGeom>
        </p:spPr>
        <p:txBody>
          <a:bodyPr vert="horz" lIns="93544" tIns="46772" rIns="93544" bIns="467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42033"/>
            <a:ext cx="3043343" cy="465454"/>
          </a:xfrm>
          <a:prstGeom prst="rect">
            <a:avLst/>
          </a:prstGeom>
        </p:spPr>
        <p:txBody>
          <a:bodyPr vert="horz" lIns="93544" tIns="46772" rIns="93544" bIns="46772"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8135" y="8842033"/>
            <a:ext cx="3043343" cy="465454"/>
          </a:xfrm>
          <a:prstGeom prst="rect">
            <a:avLst/>
          </a:prstGeom>
        </p:spPr>
        <p:txBody>
          <a:bodyPr vert="horz" lIns="93544" tIns="46772" rIns="93544" bIns="46772" rtlCol="0" anchor="b"/>
          <a:lstStyle>
            <a:lvl1pPr algn="r">
              <a:defRPr sz="1100"/>
            </a:lvl1pPr>
          </a:lstStyle>
          <a:p>
            <a:fld id="{2DEA6E58-1B07-4161-880F-455A50FC4905}" type="slidenum">
              <a:rPr lang="en-US" smtClean="0"/>
              <a:t>‹#›</a:t>
            </a:fld>
            <a:endParaRPr lang="en-US" dirty="0"/>
          </a:p>
        </p:txBody>
      </p:sp>
    </p:spTree>
    <p:extLst>
      <p:ext uri="{BB962C8B-B14F-4D97-AF65-F5344CB8AC3E}">
        <p14:creationId xmlns:p14="http://schemas.microsoft.com/office/powerpoint/2010/main" val="1505377060"/>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012224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baseline="0" dirty="0" smtClean="0"/>
          </a:p>
          <a:p>
            <a:endParaRPr lang="en-US" baseline="0" dirty="0" smtClean="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818083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431662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your packet</a:t>
            </a:r>
            <a:r>
              <a:rPr lang="en-US" baseline="0" dirty="0" smtClean="0"/>
              <a:t> you will see a sample judging form.</a:t>
            </a:r>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203026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baseline="0" dirty="0" smtClean="0"/>
          </a:p>
          <a:p>
            <a:endParaRPr lang="en-US" baseline="0" dirty="0" smtClean="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85247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527297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24580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753784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462998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431662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045120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04576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045120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206626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4758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80063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135" indent="-172135">
              <a:buFontTx/>
              <a:buChar char="-"/>
            </a:pPr>
            <a:r>
              <a:rPr lang="en-US" baseline="0" dirty="0" smtClean="0"/>
              <a:t>Average project cost so that we may adjust the categories.</a:t>
            </a:r>
          </a:p>
          <a:p>
            <a:pPr marL="172135" indent="-172135">
              <a:buFontTx/>
              <a:buChar char="-"/>
            </a:pPr>
            <a:r>
              <a:rPr lang="en-US" baseline="0" dirty="0" smtClean="0"/>
              <a:t>Very important to insert up to ten photos in the pdf. This is what we send to the judges.  Photos are not awarded points but will b used to show the process of construction, special challenges or innovations described in your narrative.</a:t>
            </a:r>
          </a:p>
          <a:p>
            <a:pPr marL="172135" indent="-172135">
              <a:buFontTx/>
              <a:buChar char="-"/>
            </a:pPr>
            <a:r>
              <a:rPr lang="en-US" baseline="0" dirty="0" smtClean="0"/>
              <a:t>The photos uploaded to WeTransfer will be used for marketing, website, awards presentation and our Annual Magazine.</a:t>
            </a:r>
          </a:p>
          <a:p>
            <a:pPr marL="172135" indent="-172135">
              <a:buFontTx/>
              <a:buChar char="-"/>
            </a:pPr>
            <a:endParaRPr lang="en-US" u="none" baseline="0" dirty="0" smtClean="0"/>
          </a:p>
          <a:p>
            <a:endParaRPr lang="en-US" u="sng" baseline="0" dirty="0" smtClean="0"/>
          </a:p>
          <a:p>
            <a:endParaRPr lang="en-US" baseline="0" dirty="0" smtClean="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05604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135" indent="-172135">
              <a:buFontTx/>
              <a:buChar char="-"/>
            </a:pPr>
            <a:r>
              <a:rPr lang="en-US" baseline="0" dirty="0" smtClean="0"/>
              <a:t>11 categories to submit into.</a:t>
            </a:r>
            <a:endParaRPr lang="en-US" u="none" baseline="0" dirty="0" smtClean="0"/>
          </a:p>
          <a:p>
            <a:pPr marL="172135" indent="-172135">
              <a:buFontTx/>
              <a:buChar char="-"/>
            </a:pPr>
            <a:r>
              <a:rPr lang="en-US" u="none" baseline="0" dirty="0" smtClean="0"/>
              <a:t>AGC reserves the right to adjust categories if we only have one submission in that category.</a:t>
            </a:r>
          </a:p>
          <a:p>
            <a:endParaRPr lang="en-US" u="sng" baseline="0" dirty="0" smtClean="0"/>
          </a:p>
          <a:p>
            <a:endParaRPr lang="en-US" baseline="0" dirty="0" smtClean="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209694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pPr defTabSz="457200"/>
            <a:fld id="{9B785A9D-74E7-884D-B575-A35A127C799F}" type="datetimeFigureOut">
              <a:rPr lang="en-US" smtClean="0">
                <a:solidFill>
                  <a:prstClr val="black">
                    <a:tint val="75000"/>
                  </a:prstClr>
                </a:solidFill>
              </a:rPr>
              <a:pPr defTabSz="457200"/>
              <a:t>5/28/2019</a:t>
            </a:fld>
            <a:endParaRPr lang="en-US">
              <a:solidFill>
                <a:prstClr val="black">
                  <a:tint val="75000"/>
                </a:prstClr>
              </a:solidFill>
            </a:endParaRPr>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defTabSz="457200"/>
            <a:fld id="{39550773-9AA8-D84B-B109-8B983438EF38}" type="slidenum">
              <a:rPr lang="en-US" smtClean="0">
                <a:solidFill>
                  <a:prstClr val="black">
                    <a:tint val="75000"/>
                  </a:prstClr>
                </a:solidFill>
              </a:rPr>
              <a:pPr defTabSz="457200"/>
              <a:t>‹#›</a:t>
            </a:fld>
            <a:endParaRPr lang="en-US">
              <a:solidFill>
                <a:prstClr val="black">
                  <a:tint val="75000"/>
                </a:prstClr>
              </a:solidFill>
            </a:endParaRPr>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3331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D4903-077C-4CB2-A8F4-A83ACC25B4A5}" type="datetimeFigureOut">
              <a:rPr lang="en-US"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B1995B-6759-4E62-9ED1-D802B514AD99}" type="slidenum">
              <a:rPr lang="en-US" smtClean="0"/>
              <a:pPr/>
              <a:t>‹#›</a:t>
            </a:fld>
            <a:endParaRPr lang="en-US" dirty="0"/>
          </a:p>
        </p:txBody>
      </p:sp>
    </p:spTree>
    <p:extLst>
      <p:ext uri="{BB962C8B-B14F-4D97-AF65-F5344CB8AC3E}">
        <p14:creationId xmlns:p14="http://schemas.microsoft.com/office/powerpoint/2010/main" val="35551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D4903-077C-4CB2-A8F4-A83ACC25B4A5}" type="datetimeFigureOut">
              <a:rPr lang="en-US"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B1995B-6759-4E62-9ED1-D802B514AD99}" type="slidenum">
              <a:rPr lang="en-US" smtClean="0"/>
              <a:pPr/>
              <a:t>‹#›</a:t>
            </a:fld>
            <a:endParaRPr lang="en-US" dirty="0"/>
          </a:p>
        </p:txBody>
      </p:sp>
    </p:spTree>
    <p:extLst>
      <p:ext uri="{BB962C8B-B14F-4D97-AF65-F5344CB8AC3E}">
        <p14:creationId xmlns:p14="http://schemas.microsoft.com/office/powerpoint/2010/main" val="150344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D4903-077C-4CB2-A8F4-A83ACC25B4A5}" type="datetimeFigureOut">
              <a:rPr lang="en-US"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B1995B-6759-4E62-9ED1-D802B514AD99}" type="slidenum">
              <a:rPr lang="en-US" smtClean="0"/>
              <a:pPr/>
              <a:t>‹#›</a:t>
            </a:fld>
            <a:endParaRPr lang="en-US" dirty="0"/>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56958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D4903-077C-4CB2-A8F4-A83ACC25B4A5}" type="datetimeFigureOut">
              <a:rPr lang="en-US"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B1995B-6759-4E62-9ED1-D802B514AD99}" type="slidenum">
              <a:rPr lang="en-US" smtClean="0"/>
              <a:pPr/>
              <a:t>‹#›</a:t>
            </a:fld>
            <a:endParaRPr lang="en-US" dirty="0"/>
          </a:p>
        </p:txBody>
      </p:sp>
    </p:spTree>
    <p:extLst>
      <p:ext uri="{BB962C8B-B14F-4D97-AF65-F5344CB8AC3E}">
        <p14:creationId xmlns:p14="http://schemas.microsoft.com/office/powerpoint/2010/main" val="1585536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26D4903-077C-4CB2-A8F4-A83ACC25B4A5}" type="datetimeFigureOut">
              <a:rPr lang="en-US" smtClean="0"/>
              <a:pPr/>
              <a:t>5/28/2019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B1995B-6759-4E62-9ED1-D802B514AD99}" type="slidenum">
              <a:rPr lang="en-US" smtClean="0"/>
              <a:pPr/>
              <a:t>‹#›</a:t>
            </a:fld>
            <a:endParaRPr lang="en-US" dirty="0"/>
          </a:p>
        </p:txBody>
      </p:sp>
    </p:spTree>
    <p:extLst>
      <p:ext uri="{BB962C8B-B14F-4D97-AF65-F5344CB8AC3E}">
        <p14:creationId xmlns:p14="http://schemas.microsoft.com/office/powerpoint/2010/main" val="3028877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26D4903-077C-4CB2-A8F4-A83ACC25B4A5}" type="datetimeFigureOut">
              <a:rPr lang="en-US" smtClean="0"/>
              <a:pPr/>
              <a:t>5/28/2019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B1995B-6759-4E62-9ED1-D802B514AD99}" type="slidenum">
              <a:rPr lang="en-US" smtClean="0"/>
              <a:pPr/>
              <a:t>‹#›</a:t>
            </a:fld>
            <a:endParaRPr lang="en-US" dirty="0"/>
          </a:p>
        </p:txBody>
      </p:sp>
    </p:spTree>
    <p:extLst>
      <p:ext uri="{BB962C8B-B14F-4D97-AF65-F5344CB8AC3E}">
        <p14:creationId xmlns:p14="http://schemas.microsoft.com/office/powerpoint/2010/main" val="362270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200"/>
            <a:fld id="{9B785A9D-74E7-884D-B575-A35A127C799F}" type="datetimeFigureOut">
              <a:rPr lang="en-US" smtClean="0">
                <a:solidFill>
                  <a:prstClr val="black">
                    <a:tint val="75000"/>
                  </a:prstClr>
                </a:solidFill>
              </a:rPr>
              <a:pPr defTabSz="457200"/>
              <a:t>5/28/2019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39550773-9AA8-D84B-B109-8B983438EF3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63601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200"/>
            <a:fld id="{9B785A9D-74E7-884D-B575-A35A127C799F}" type="datetimeFigureOut">
              <a:rPr lang="en-US" smtClean="0">
                <a:solidFill>
                  <a:prstClr val="black">
                    <a:tint val="75000"/>
                  </a:prstClr>
                </a:solidFill>
              </a:rPr>
              <a:pPr defTabSz="457200"/>
              <a:t>5/28/2019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39550773-9AA8-D84B-B109-8B983438EF3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824443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53295" y="5544273"/>
            <a:ext cx="6779147" cy="420165"/>
          </a:xfrm>
        </p:spPr>
        <p:txBody>
          <a:bodyPr>
            <a:normAutofit/>
          </a:bodyPr>
          <a:lstStyle>
            <a:lvl1pPr marL="0" indent="0" algn="l">
              <a:buNone/>
              <a:defRPr sz="2000">
                <a:solidFill>
                  <a:srgbClr val="D7DF2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26D4903-077C-4CB2-A8F4-A83ACC25B4A5}"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1995B-6759-4E62-9ED1-D802B514AD99}" type="slidenum">
              <a:rPr lang="en-US" smtClean="0"/>
              <a:pPr/>
              <a:t>‹#›</a:t>
            </a:fld>
            <a:endParaRPr lang="en-US" dirty="0"/>
          </a:p>
        </p:txBody>
      </p:sp>
      <p:sp>
        <p:nvSpPr>
          <p:cNvPr id="8" name="Rectangle 7"/>
          <p:cNvSpPr/>
          <p:nvPr userDrawn="1"/>
        </p:nvSpPr>
        <p:spPr>
          <a:xfrm>
            <a:off x="920187" y="4265271"/>
            <a:ext cx="8223813" cy="1279002"/>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hasCustomPrompt="1"/>
          </p:nvPr>
        </p:nvSpPr>
        <p:spPr>
          <a:xfrm>
            <a:off x="1053296" y="4392592"/>
            <a:ext cx="7818699" cy="1093808"/>
          </a:xfrm>
        </p:spPr>
        <p:txBody>
          <a:bodyPr anchor="t">
            <a:normAutofit/>
          </a:bodyPr>
          <a:lstStyle>
            <a:lvl1pPr algn="l">
              <a:defRPr sz="3600" spc="300">
                <a:solidFill>
                  <a:schemeClr val="bg1"/>
                </a:solidFill>
                <a:latin typeface="Impact" panose="020B0806030902050204"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85099" y="395227"/>
            <a:ext cx="2010860" cy="949126"/>
          </a:xfrm>
          <a:prstGeom prst="rect">
            <a:avLst/>
          </a:prstGeom>
        </p:spPr>
      </p:pic>
    </p:spTree>
    <p:extLst>
      <p:ext uri="{BB962C8B-B14F-4D97-AF65-F5344CB8AC3E}">
        <p14:creationId xmlns:p14="http://schemas.microsoft.com/office/powerpoint/2010/main" val="23887648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53295" y="5544273"/>
            <a:ext cx="6779147" cy="420165"/>
          </a:xfrm>
        </p:spPr>
        <p:txBody>
          <a:bodyPr>
            <a:normAutofit/>
          </a:bodyPr>
          <a:lstStyle>
            <a:lvl1pPr marL="0" indent="0" algn="l">
              <a:buNone/>
              <a:defRPr sz="2000">
                <a:solidFill>
                  <a:srgbClr val="00505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26D4903-077C-4CB2-A8F4-A83ACC25B4A5}"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1995B-6759-4E62-9ED1-D802B514AD99}" type="slidenum">
              <a:rPr lang="en-US" smtClean="0"/>
              <a:pPr/>
              <a:t>‹#›</a:t>
            </a:fld>
            <a:endParaRPr lang="en-US" dirty="0"/>
          </a:p>
        </p:txBody>
      </p:sp>
      <p:sp>
        <p:nvSpPr>
          <p:cNvPr id="8" name="Rectangle 7"/>
          <p:cNvSpPr/>
          <p:nvPr userDrawn="1"/>
        </p:nvSpPr>
        <p:spPr>
          <a:xfrm>
            <a:off x="920187" y="4265271"/>
            <a:ext cx="8223813" cy="1279002"/>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hasCustomPrompt="1"/>
          </p:nvPr>
        </p:nvSpPr>
        <p:spPr>
          <a:xfrm>
            <a:off x="1053296" y="4392592"/>
            <a:ext cx="7818699" cy="1093808"/>
          </a:xfrm>
        </p:spPr>
        <p:txBody>
          <a:bodyPr anchor="t">
            <a:normAutofit/>
          </a:bodyPr>
          <a:lstStyle>
            <a:lvl1pPr algn="l">
              <a:defRPr sz="3600" spc="300">
                <a:solidFill>
                  <a:schemeClr val="bg1"/>
                </a:solidFill>
                <a:latin typeface="Impact" panose="020B0806030902050204" pitchFamily="34"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048609" y="0"/>
            <a:ext cx="2788518" cy="4265271"/>
          </a:xfrm>
          <a:prstGeom prst="rect">
            <a:avLst/>
          </a:prstGeom>
        </p:spPr>
      </p:pic>
    </p:spTree>
    <p:extLst>
      <p:ext uri="{BB962C8B-B14F-4D97-AF65-F5344CB8AC3E}">
        <p14:creationId xmlns:p14="http://schemas.microsoft.com/office/powerpoint/2010/main" val="40106179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200"/>
            <a:fld id="{9B785A9D-74E7-884D-B575-A35A127C799F}" type="datetimeFigureOut">
              <a:rPr lang="en-US" smtClean="0">
                <a:solidFill>
                  <a:prstClr val="black">
                    <a:tint val="75000"/>
                  </a:prstClr>
                </a:solidFill>
              </a:rPr>
              <a:pPr defTabSz="457200"/>
              <a:t>5/28/2019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39550773-9AA8-D84B-B109-8B983438EF3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97867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2187773"/>
          </a:xfrm>
          <a:prstGeom prst="rect">
            <a:avLst/>
          </a:prstGeom>
        </p:spPr>
      </p:pic>
      <p:sp>
        <p:nvSpPr>
          <p:cNvPr id="2" name="Title 1"/>
          <p:cNvSpPr>
            <a:spLocks noGrp="1"/>
          </p:cNvSpPr>
          <p:nvPr>
            <p:ph type="title" hasCustomPrompt="1"/>
          </p:nvPr>
        </p:nvSpPr>
        <p:spPr/>
        <p:txBody>
          <a:bodyPr>
            <a:normAutofit/>
          </a:bodyPr>
          <a:lstStyle>
            <a:lvl1pPr>
              <a:defRPr sz="3600" spc="300">
                <a:latin typeface="Impact" panose="020B080603090205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2552899"/>
            <a:ext cx="7886700" cy="362406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26D4903-077C-4CB2-A8F4-A83ACC25B4A5}"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1995B-6759-4E62-9ED1-D802B514AD99}" type="slidenum">
              <a:rPr lang="en-US" smtClean="0"/>
              <a:pPr/>
              <a:t>‹#›</a:t>
            </a:fld>
            <a:endParaRPr lang="en-US" dirty="0"/>
          </a:p>
        </p:txBody>
      </p:sp>
      <p:sp>
        <p:nvSpPr>
          <p:cNvPr id="8" name="Rectangle 7"/>
          <p:cNvSpPr/>
          <p:nvPr userDrawn="1"/>
        </p:nvSpPr>
        <p:spPr>
          <a:xfrm>
            <a:off x="0" y="1870078"/>
            <a:ext cx="9144000" cy="317696"/>
          </a:xfrm>
          <a:prstGeom prst="rect">
            <a:avLst/>
          </a:prstGeom>
          <a:solidFill>
            <a:srgbClr val="005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57667469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3727048"/>
            <a:ext cx="7886700" cy="1026410"/>
          </a:xfrm>
        </p:spPr>
        <p:txBody>
          <a:bodyPr anchor="b">
            <a:normAutofit/>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69942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26D4903-077C-4CB2-A8F4-A83ACC25B4A5}"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1995B-6759-4E62-9ED1-D802B514AD99}" type="slidenum">
              <a:rPr lang="en-US" smtClean="0"/>
              <a:pPr/>
              <a:t>‹#›</a:t>
            </a:fld>
            <a:endParaRPr lang="en-US" dirty="0"/>
          </a:p>
        </p:txBody>
      </p:sp>
      <p:sp>
        <p:nvSpPr>
          <p:cNvPr id="8" name="Rectangle 7"/>
          <p:cNvSpPr/>
          <p:nvPr userDrawn="1"/>
        </p:nvSpPr>
        <p:spPr>
          <a:xfrm>
            <a:off x="0" y="3612067"/>
            <a:ext cx="9144000" cy="317696"/>
          </a:xfrm>
          <a:prstGeom prst="rect">
            <a:avLst/>
          </a:prstGeom>
          <a:solidFill>
            <a:srgbClr val="884A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030293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2187773"/>
          </a:xfrm>
          <a:prstGeom prst="rect">
            <a:avLst/>
          </a:prstGeom>
        </p:spPr>
      </p:pic>
      <p:sp>
        <p:nvSpPr>
          <p:cNvPr id="9" name="Rectangle 8"/>
          <p:cNvSpPr/>
          <p:nvPr userDrawn="1"/>
        </p:nvSpPr>
        <p:spPr>
          <a:xfrm>
            <a:off x="0" y="1870078"/>
            <a:ext cx="9144000" cy="317696"/>
          </a:xfrm>
          <a:prstGeom prst="rect">
            <a:avLst/>
          </a:prstGeom>
          <a:solidFill>
            <a:srgbClr val="005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2232225"/>
            <a:ext cx="3886200" cy="39447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2232225"/>
            <a:ext cx="3886200" cy="39447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26D4903-077C-4CB2-A8F4-A83ACC25B4A5}" type="datetimeFigureOut">
              <a:rPr lang="en-US"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B1995B-6759-4E62-9ED1-D802B514AD99}" type="slidenum">
              <a:rPr lang="en-US" smtClean="0"/>
              <a:pPr/>
              <a:t>‹#›</a:t>
            </a:fld>
            <a:endParaRPr lang="en-US" dirty="0"/>
          </a:p>
        </p:txBody>
      </p:sp>
    </p:spTree>
    <p:extLst>
      <p:ext uri="{BB962C8B-B14F-4D97-AF65-F5344CB8AC3E}">
        <p14:creationId xmlns:p14="http://schemas.microsoft.com/office/powerpoint/2010/main" val="174078695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6D4903-077C-4CB2-A8F4-A83ACC25B4A5}" type="datetimeFigureOut">
              <a:rPr lang="en-US" smtClean="0"/>
              <a:pPr/>
              <a:t>5/28/2019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B1995B-6759-4E62-9ED1-D802B514AD99}" type="slidenum">
              <a:rPr lang="en-US" smtClean="0"/>
              <a:pPr/>
              <a:t>‹#›</a:t>
            </a:fld>
            <a:endParaRPr lang="en-US" dirty="0"/>
          </a:p>
        </p:txBody>
      </p:sp>
    </p:spTree>
    <p:extLst>
      <p:ext uri="{BB962C8B-B14F-4D97-AF65-F5344CB8AC3E}">
        <p14:creationId xmlns:p14="http://schemas.microsoft.com/office/powerpoint/2010/main" val="1159573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6D4903-077C-4CB2-A8F4-A83ACC25B4A5}" type="datetimeFigureOut">
              <a:rPr lang="en-US" smtClean="0"/>
              <a:pPr/>
              <a:t>5/28/2019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B1995B-6759-4E62-9ED1-D802B514AD99}" type="slidenum">
              <a:rPr lang="en-US" smtClean="0"/>
              <a:pPr/>
              <a:t>‹#›</a:t>
            </a:fld>
            <a:endParaRPr lang="en-US" dirty="0"/>
          </a:p>
        </p:txBody>
      </p:sp>
      <p:sp>
        <p:nvSpPr>
          <p:cNvPr id="6" name="Rectangle 5"/>
          <p:cNvSpPr/>
          <p:nvPr userDrawn="1"/>
        </p:nvSpPr>
        <p:spPr>
          <a:xfrm>
            <a:off x="0" y="1372993"/>
            <a:ext cx="9144000" cy="317696"/>
          </a:xfrm>
          <a:prstGeom prst="rect">
            <a:avLst/>
          </a:prstGeom>
          <a:solidFill>
            <a:srgbClr val="005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24749678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D4903-077C-4CB2-A8F4-A83ACC25B4A5}" type="datetimeFigureOut">
              <a:rPr lang="en-US" smtClean="0"/>
              <a:pPr/>
              <a:t>5/28/2019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B1995B-6759-4E62-9ED1-D802B514AD99}" type="slidenum">
              <a:rPr lang="en-US" smtClean="0"/>
              <a:pPr/>
              <a:t>‹#›</a:t>
            </a:fld>
            <a:endParaRPr lang="en-US" dirty="0"/>
          </a:p>
        </p:txBody>
      </p:sp>
    </p:spTree>
    <p:extLst>
      <p:ext uri="{BB962C8B-B14F-4D97-AF65-F5344CB8AC3E}">
        <p14:creationId xmlns:p14="http://schemas.microsoft.com/office/powerpoint/2010/main" val="4026055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2187773"/>
          </a:xfrm>
          <a:prstGeom prst="rect">
            <a:avLst/>
          </a:prstGeom>
        </p:spPr>
      </p:pic>
      <p:sp>
        <p:nvSpPr>
          <p:cNvPr id="9" name="Rectangle 8"/>
          <p:cNvSpPr/>
          <p:nvPr userDrawn="1"/>
        </p:nvSpPr>
        <p:spPr>
          <a:xfrm>
            <a:off x="0" y="2040499"/>
            <a:ext cx="9144000" cy="317696"/>
          </a:xfrm>
          <a:prstGeom prst="rect">
            <a:avLst/>
          </a:prstGeom>
          <a:solidFill>
            <a:srgbClr val="005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29841" y="457200"/>
            <a:ext cx="4287990" cy="1600200"/>
          </a:xfr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3831582" y="2423731"/>
            <a:ext cx="4629150" cy="30789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26D4903-077C-4CB2-A8F4-A83ACC25B4A5}" type="datetimeFigureOut">
              <a:rPr lang="en-US"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B1995B-6759-4E62-9ED1-D802B514AD99}" type="slidenum">
              <a:rPr lang="en-US" smtClean="0"/>
              <a:pPr/>
              <a:t>‹#›</a:t>
            </a:fld>
            <a:endParaRPr lang="en-US" dirty="0"/>
          </a:p>
        </p:txBody>
      </p:sp>
    </p:spTree>
    <p:extLst>
      <p:ext uri="{BB962C8B-B14F-4D97-AF65-F5344CB8AC3E}">
        <p14:creationId xmlns:p14="http://schemas.microsoft.com/office/powerpoint/2010/main" val="4226698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D4903-077C-4CB2-A8F4-A83ACC25B4A5}" type="datetimeFigureOut">
              <a:rPr lang="en-US" smtClean="0"/>
              <a:pPr/>
              <a:t>5/28/2019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B1995B-6759-4E62-9ED1-D802B514AD99}" type="slidenum">
              <a:rPr lang="en-US" smtClean="0"/>
              <a:pPr/>
              <a:t>‹#›</a:t>
            </a:fld>
            <a:endParaRPr lang="en-US" dirty="0"/>
          </a:p>
        </p:txBody>
      </p:sp>
    </p:spTree>
    <p:extLst>
      <p:ext uri="{BB962C8B-B14F-4D97-AF65-F5344CB8AC3E}">
        <p14:creationId xmlns:p14="http://schemas.microsoft.com/office/powerpoint/2010/main" val="380112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6D4903-077C-4CB2-A8F4-A83ACC25B4A5}"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1995B-6759-4E62-9ED1-D802B514AD99}" type="slidenum">
              <a:rPr lang="en-US" smtClean="0"/>
              <a:pPr/>
              <a:t>‹#›</a:t>
            </a:fld>
            <a:endParaRPr lang="en-US" dirty="0"/>
          </a:p>
        </p:txBody>
      </p:sp>
    </p:spTree>
    <p:extLst>
      <p:ext uri="{BB962C8B-B14F-4D97-AF65-F5344CB8AC3E}">
        <p14:creationId xmlns:p14="http://schemas.microsoft.com/office/powerpoint/2010/main" val="3312647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6D4903-077C-4CB2-A8F4-A83ACC25B4A5}" type="datetimeFigureOut">
              <a:rPr lang="en-US" smtClean="0"/>
              <a:pPr/>
              <a:t>5/28/2019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B1995B-6759-4E62-9ED1-D802B514AD99}" type="slidenum">
              <a:rPr lang="en-US" smtClean="0"/>
              <a:pPr/>
              <a:t>‹#›</a:t>
            </a:fld>
            <a:endParaRPr lang="en-US" dirty="0"/>
          </a:p>
        </p:txBody>
      </p:sp>
    </p:spTree>
    <p:extLst>
      <p:ext uri="{BB962C8B-B14F-4D97-AF65-F5344CB8AC3E}">
        <p14:creationId xmlns:p14="http://schemas.microsoft.com/office/powerpoint/2010/main" val="305332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457200"/>
            <a:fld id="{9B785A9D-74E7-884D-B575-A35A127C799F}" type="datetimeFigureOut">
              <a:rPr lang="en-US" smtClean="0">
                <a:solidFill>
                  <a:prstClr val="black">
                    <a:tint val="75000"/>
                  </a:prstClr>
                </a:solidFill>
              </a:rPr>
              <a:pPr defTabSz="457200"/>
              <a:t>5/28/2019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39550773-9AA8-D84B-B109-8B983438EF3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73182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200"/>
            <a:fld id="{9B785A9D-74E7-884D-B575-A35A127C799F}" type="datetimeFigureOut">
              <a:rPr lang="en-US" smtClean="0">
                <a:solidFill>
                  <a:prstClr val="black">
                    <a:tint val="75000"/>
                  </a:prstClr>
                </a:solidFill>
              </a:rPr>
              <a:pPr defTabSz="457200"/>
              <a:t>5/28/2019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39550773-9AA8-D84B-B109-8B983438EF3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296287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457200"/>
            <a:fld id="{9B785A9D-74E7-884D-B575-A35A127C799F}" type="datetimeFigureOut">
              <a:rPr lang="en-US" smtClean="0">
                <a:solidFill>
                  <a:prstClr val="black">
                    <a:tint val="75000"/>
                  </a:prstClr>
                </a:solidFill>
              </a:rPr>
              <a:pPr defTabSz="457200"/>
              <a:t>5/28/2019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39550773-9AA8-D84B-B109-8B983438EF3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591218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457200"/>
            <a:fld id="{9B785A9D-74E7-884D-B575-A35A127C799F}" type="datetimeFigureOut">
              <a:rPr lang="en-US" smtClean="0">
                <a:solidFill>
                  <a:prstClr val="black">
                    <a:tint val="75000"/>
                  </a:prstClr>
                </a:solidFill>
              </a:rPr>
              <a:pPr defTabSz="457200"/>
              <a:t>5/28/2019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200"/>
            <a:fld id="{39550773-9AA8-D84B-B109-8B983438EF3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094085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9B785A9D-74E7-884D-B575-A35A127C799F}" type="datetimeFigureOut">
              <a:rPr lang="en-US" smtClean="0">
                <a:solidFill>
                  <a:prstClr val="black">
                    <a:tint val="75000"/>
                  </a:prstClr>
                </a:solidFill>
              </a:rPr>
              <a:pPr defTabSz="457200"/>
              <a:t>5/28/2019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fld id="{39550773-9AA8-D84B-B109-8B983438EF3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48352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457200"/>
            <a:fld id="{9B785A9D-74E7-884D-B575-A35A127C799F}" type="datetimeFigureOut">
              <a:rPr lang="en-US" smtClean="0">
                <a:solidFill>
                  <a:prstClr val="black">
                    <a:tint val="75000"/>
                  </a:prstClr>
                </a:solidFill>
              </a:rPr>
              <a:pPr defTabSz="457200"/>
              <a:t>5/28/2019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39550773-9AA8-D84B-B109-8B983438EF3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01696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457200"/>
            <a:fld id="{9B785A9D-74E7-884D-B575-A35A127C799F}" type="datetimeFigureOut">
              <a:rPr lang="en-US" smtClean="0">
                <a:solidFill>
                  <a:prstClr val="black">
                    <a:tint val="75000"/>
                  </a:prstClr>
                </a:solidFill>
              </a:rPr>
              <a:pPr defTabSz="457200"/>
              <a:t>5/28/2019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fld id="{39550773-9AA8-D84B-B109-8B983438EF3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20676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426D4903-077C-4CB2-A8F4-A83ACC25B4A5}" type="datetimeFigureOut">
              <a:rPr lang="en-US" smtClean="0"/>
              <a:pPr/>
              <a:t>5/28/2019</a:t>
            </a:fld>
            <a:endParaRPr lang="en-US"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E1B1995B-6759-4E62-9ED1-D802B514AD99}" type="slidenum">
              <a:rPr lang="en-US" smtClean="0"/>
              <a:pPr/>
              <a:t>‹#›</a:t>
            </a:fld>
            <a:endParaRPr lang="en-US" dirty="0"/>
          </a:p>
        </p:txBody>
      </p:sp>
    </p:spTree>
    <p:extLst>
      <p:ext uri="{BB962C8B-B14F-4D97-AF65-F5344CB8AC3E}">
        <p14:creationId xmlns:p14="http://schemas.microsoft.com/office/powerpoint/2010/main" val="1162764923"/>
      </p:ext>
    </p:extLst>
  </p:cSld>
  <p:clrMap bg1="lt1" tx1="dk1" bg2="lt2" tx2="dk2" accent1="accent1" accent2="accent2" accent3="accent3" accent4="accent4" accent5="accent5" accent6="accent6" hlink="hlink" folHlink="folHlink"/>
  <p:sldLayoutIdLst>
    <p:sldLayoutId id="2147485107" r:id="rId1"/>
    <p:sldLayoutId id="2147485108" r:id="rId2"/>
    <p:sldLayoutId id="2147485109" r:id="rId3"/>
    <p:sldLayoutId id="2147485110" r:id="rId4"/>
    <p:sldLayoutId id="2147485111" r:id="rId5"/>
    <p:sldLayoutId id="2147485112" r:id="rId6"/>
    <p:sldLayoutId id="2147485113" r:id="rId7"/>
    <p:sldLayoutId id="2147485114" r:id="rId8"/>
    <p:sldLayoutId id="2147485115" r:id="rId9"/>
    <p:sldLayoutId id="2147485116" r:id="rId10"/>
    <p:sldLayoutId id="2147485117" r:id="rId11"/>
    <p:sldLayoutId id="2147485118" r:id="rId12"/>
    <p:sldLayoutId id="2147485119" r:id="rId13"/>
    <p:sldLayoutId id="2147485120" r:id="rId14"/>
    <p:sldLayoutId id="2147485121" r:id="rId15"/>
    <p:sldLayoutId id="2147485122" r:id="rId16"/>
    <p:sldLayoutId id="2147485123"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rgbClr val="D7DF23"/>
                </a:solidFill>
              </a:defRPr>
            </a:lvl1pPr>
          </a:lstStyle>
          <a:p>
            <a:fld id="{426D4903-077C-4CB2-A8F4-A83ACC25B4A5}" type="datetimeFigureOut">
              <a:rPr lang="en-US" smtClean="0"/>
              <a:pPr/>
              <a:t>5/28/2019</a:t>
            </a:fld>
            <a:endParaRPr lang="en-US" dirty="0"/>
          </a:p>
        </p:txBody>
      </p:sp>
      <p:sp>
        <p:nvSpPr>
          <p:cNvPr id="5" name="Footer Placeholder 4"/>
          <p:cNvSpPr>
            <a:spLocks noGrp="1"/>
          </p:cNvSpPr>
          <p:nvPr>
            <p:ph type="ftr" sz="quarter" idx="3"/>
          </p:nvPr>
        </p:nvSpPr>
        <p:spPr>
          <a:xfrm>
            <a:off x="3028950" y="6356351"/>
            <a:ext cx="1994463" cy="365125"/>
          </a:xfrm>
          <a:prstGeom prst="rect">
            <a:avLst/>
          </a:prstGeom>
        </p:spPr>
        <p:txBody>
          <a:bodyPr vert="horz" lIns="91440" tIns="45720" rIns="91440" bIns="45720" rtlCol="0" anchor="ctr"/>
          <a:lstStyle>
            <a:lvl1pPr algn="ctr">
              <a:defRPr sz="1200">
                <a:solidFill>
                  <a:srgbClr val="D7DF23"/>
                </a:solidFill>
              </a:defRPr>
            </a:lvl1pPr>
          </a:lstStyle>
          <a:p>
            <a:endParaRPr lang="en-US" dirty="0"/>
          </a:p>
        </p:txBody>
      </p:sp>
      <p:sp>
        <p:nvSpPr>
          <p:cNvPr id="6" name="Slide Number Placeholder 5"/>
          <p:cNvSpPr>
            <a:spLocks noGrp="1"/>
          </p:cNvSpPr>
          <p:nvPr>
            <p:ph type="sldNum" sz="quarter" idx="4"/>
          </p:nvPr>
        </p:nvSpPr>
        <p:spPr>
          <a:xfrm>
            <a:off x="5081286" y="6356351"/>
            <a:ext cx="1145894" cy="365125"/>
          </a:xfrm>
          <a:prstGeom prst="rect">
            <a:avLst/>
          </a:prstGeom>
        </p:spPr>
        <p:txBody>
          <a:bodyPr vert="horz" lIns="91440" tIns="45720" rIns="91440" bIns="45720" rtlCol="0" anchor="ctr"/>
          <a:lstStyle>
            <a:lvl1pPr algn="r">
              <a:defRPr sz="1200">
                <a:solidFill>
                  <a:srgbClr val="D7DF23"/>
                </a:solidFill>
              </a:defRPr>
            </a:lvl1pPr>
          </a:lstStyle>
          <a:p>
            <a:fld id="{E1B1995B-6759-4E62-9ED1-D802B514AD99}" type="slidenum">
              <a:rPr lang="en-US" smtClean="0"/>
              <a:pPr/>
              <a:t>‹#›</a:t>
            </a:fld>
            <a:endParaRPr lang="en-US" dirty="0"/>
          </a:p>
        </p:txBody>
      </p:sp>
      <p:pic>
        <p:nvPicPr>
          <p:cNvPr id="8" name="Picture 7"/>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7610354" y="6110537"/>
            <a:ext cx="1247896" cy="575850"/>
          </a:xfrm>
          <a:prstGeom prst="rect">
            <a:avLst/>
          </a:prstGeom>
        </p:spPr>
      </p:pic>
    </p:spTree>
    <p:extLst>
      <p:ext uri="{BB962C8B-B14F-4D97-AF65-F5344CB8AC3E}">
        <p14:creationId xmlns:p14="http://schemas.microsoft.com/office/powerpoint/2010/main" val="4276393377"/>
      </p:ext>
    </p:extLst>
  </p:cSld>
  <p:clrMap bg1="lt1" tx1="dk1" bg2="lt2" tx2="dk2" accent1="accent1" accent2="accent2" accent3="accent3" accent4="accent4" accent5="accent5" accent6="accent6" hlink="hlink" folHlink="folHlink"/>
  <p:sldLayoutIdLst>
    <p:sldLayoutId id="2147485125" r:id="rId1"/>
    <p:sldLayoutId id="2147485126" r:id="rId2"/>
    <p:sldLayoutId id="2147485127" r:id="rId3"/>
    <p:sldLayoutId id="2147485128" r:id="rId4"/>
    <p:sldLayoutId id="2147485129" r:id="rId5"/>
    <p:sldLayoutId id="2147485130" r:id="rId6"/>
    <p:sldLayoutId id="2147485131" r:id="rId7"/>
    <p:sldLayoutId id="2147485132" r:id="rId8"/>
    <p:sldLayoutId id="2147485133" r:id="rId9"/>
    <p:sldLayoutId id="2147485134" r:id="rId10"/>
    <p:sldLayoutId id="2147485135" r:id="rId11"/>
    <p:sldLayoutId id="2147485136"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300">
          <a:solidFill>
            <a:srgbClr val="00505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Narrow" panose="020B060602020203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Narrow" panose="020B060602020203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Narrow" panose="020B060602020203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Narrow" panose="020B060602020203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6.xml"/><Relationship Id="rId5" Type="http://schemas.openxmlformats.org/officeDocument/2006/relationships/image" Target="../media/image24.jpe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agcace.com/" TargetMode="External"/><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1.png"/><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0.jpe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2.jpe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3.jpeg"/><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hyperlink" Target="mailto:jfarrand@weifieldgroup.com" TargetMode="External"/><Relationship Id="rId2" Type="http://schemas.openxmlformats.org/officeDocument/2006/relationships/hyperlink" Target="mailto:andrea@agccolorado.org" TargetMode="External"/><Relationship Id="rId1" Type="http://schemas.openxmlformats.org/officeDocument/2006/relationships/slideLayout" Target="../slideLayouts/slideLayout26.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ctrTitle"/>
          </p:nvPr>
        </p:nvSpPr>
        <p:spPr>
          <a:xfrm>
            <a:off x="685800" y="-156702"/>
            <a:ext cx="7543800" cy="2215895"/>
          </a:xfrm>
        </p:spPr>
        <p:txBody>
          <a:bodyPr/>
          <a:lstStyle/>
          <a:p>
            <a:pPr algn="l"/>
            <a:r>
              <a:rPr lang="en-US" sz="5400" dirty="0" smtClean="0">
                <a:solidFill>
                  <a:schemeClr val="tx1"/>
                </a:solidFill>
              </a:rPr>
              <a:t>Industry Gala &amp; </a:t>
            </a:r>
            <a:br>
              <a:rPr lang="en-US" sz="5400" dirty="0" smtClean="0">
                <a:solidFill>
                  <a:schemeClr val="tx1"/>
                </a:solidFill>
              </a:rPr>
            </a:br>
            <a:r>
              <a:rPr lang="en-US" sz="5400" dirty="0" smtClean="0">
                <a:solidFill>
                  <a:schemeClr val="tx1"/>
                </a:solidFill>
              </a:rPr>
              <a:t>ACE Awards</a:t>
            </a:r>
            <a:endParaRPr lang="en-US" sz="5400" dirty="0">
              <a:solidFill>
                <a:schemeClr val="tx1"/>
              </a:solidFill>
            </a:endParaRPr>
          </a:p>
        </p:txBody>
      </p:sp>
      <p:sp>
        <p:nvSpPr>
          <p:cNvPr id="2" name="Subtitle 1"/>
          <p:cNvSpPr>
            <a:spLocks noGrp="1"/>
          </p:cNvSpPr>
          <p:nvPr>
            <p:ph type="subTitle" idx="1"/>
          </p:nvPr>
        </p:nvSpPr>
        <p:spPr>
          <a:xfrm>
            <a:off x="562232" y="2949372"/>
            <a:ext cx="6461760" cy="1066800"/>
          </a:xfrm>
        </p:spPr>
        <p:txBody>
          <a:bodyPr>
            <a:noAutofit/>
          </a:bodyPr>
          <a:lstStyle/>
          <a:p>
            <a:r>
              <a:rPr lang="en-US" sz="3200" b="1" dirty="0" smtClean="0">
                <a:solidFill>
                  <a:schemeClr val="tx1"/>
                </a:solidFill>
              </a:rPr>
              <a:t>Workshop</a:t>
            </a:r>
          </a:p>
          <a:p>
            <a:r>
              <a:rPr lang="en-US" sz="3200" b="1" dirty="0" smtClean="0">
                <a:solidFill>
                  <a:schemeClr val="tx1"/>
                </a:solidFill>
              </a:rPr>
              <a:t>May 29, 2019</a:t>
            </a:r>
            <a:endParaRPr lang="en-US" sz="3200" b="1" dirty="0">
              <a:solidFill>
                <a:schemeClr val="tx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0" y="2088195"/>
            <a:ext cx="1374648" cy="2042108"/>
          </a:xfrm>
          <a:prstGeom prst="rect">
            <a:avLst/>
          </a:prstGeom>
        </p:spPr>
      </p:pic>
    </p:spTree>
    <p:extLst>
      <p:ext uri="{BB962C8B-B14F-4D97-AF65-F5344CB8AC3E}">
        <p14:creationId xmlns:p14="http://schemas.microsoft.com/office/powerpoint/2010/main" val="880866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8259"/>
            <a:ext cx="6347713" cy="1320800"/>
          </a:xfrm>
        </p:spPr>
        <p:txBody>
          <a:bodyPr>
            <a:normAutofit/>
          </a:bodyPr>
          <a:lstStyle/>
          <a:p>
            <a:r>
              <a:rPr lang="en-US" dirty="0" smtClean="0"/>
              <a:t>Jack Mincher </a:t>
            </a:r>
            <a:br>
              <a:rPr lang="en-US" dirty="0" smtClean="0"/>
            </a:br>
            <a:r>
              <a:rPr lang="en-US" dirty="0" smtClean="0"/>
              <a:t>People’s Choice Awards</a:t>
            </a:r>
            <a:endParaRPr lang="en-US" sz="3200" dirty="0"/>
          </a:p>
        </p:txBody>
      </p:sp>
      <p:sp>
        <p:nvSpPr>
          <p:cNvPr id="3" name="Content Placeholder 2"/>
          <p:cNvSpPr>
            <a:spLocks noGrp="1"/>
          </p:cNvSpPr>
          <p:nvPr>
            <p:ph sz="quarter" idx="13"/>
          </p:nvPr>
        </p:nvSpPr>
        <p:spPr>
          <a:xfrm>
            <a:off x="259492" y="1235675"/>
            <a:ext cx="7620000" cy="3982443"/>
          </a:xfrm>
        </p:spPr>
        <p:txBody>
          <a:bodyPr>
            <a:normAutofit/>
          </a:bodyPr>
          <a:lstStyle/>
          <a:p>
            <a:pPr marL="457200" lvl="1" indent="0">
              <a:buNone/>
            </a:pPr>
            <a:endParaRPr lang="en-US" dirty="0"/>
          </a:p>
          <a:p>
            <a:pPr lvl="1"/>
            <a:r>
              <a:rPr lang="en-US" dirty="0" smtClean="0"/>
              <a:t>Jack Mincher was President (chairman) of AGC in 1987.</a:t>
            </a:r>
          </a:p>
          <a:p>
            <a:pPr lvl="1"/>
            <a:r>
              <a:rPr lang="en-US" dirty="0" smtClean="0"/>
              <a:t>He envisioned and created the ACE Awards to celebrate the year’s </a:t>
            </a:r>
            <a:br>
              <a:rPr lang="en-US" dirty="0" smtClean="0"/>
            </a:br>
            <a:r>
              <a:rPr lang="en-US" dirty="0" smtClean="0"/>
              <a:t>best work.</a:t>
            </a:r>
          </a:p>
          <a:p>
            <a:pPr lvl="1"/>
            <a:r>
              <a:rPr lang="en-US" dirty="0" smtClean="0"/>
              <a:t>As a way of saying “thank you” for his vision, the ACE Awards </a:t>
            </a:r>
            <a:br>
              <a:rPr lang="en-US" dirty="0" smtClean="0"/>
            </a:br>
            <a:r>
              <a:rPr lang="en-US" dirty="0" smtClean="0"/>
              <a:t>committee established the Jack Mincher People’s Choice Awards.</a:t>
            </a:r>
          </a:p>
          <a:p>
            <a:pPr lvl="1"/>
            <a:r>
              <a:rPr lang="en-US" dirty="0" smtClean="0"/>
              <a:t>Two awards are presented – General Contractor &amp; Specialty Contractor</a:t>
            </a:r>
          </a:p>
          <a:p>
            <a:pPr lvl="1"/>
            <a:r>
              <a:rPr lang="en-US" dirty="0" smtClean="0"/>
              <a:t>All entries are eligible to win.</a:t>
            </a:r>
          </a:p>
          <a:p>
            <a:pPr lvl="1"/>
            <a:r>
              <a:rPr lang="en-US" dirty="0" smtClean="0"/>
              <a:t>Survey sent to all members through Survey Monkey in September.</a:t>
            </a:r>
          </a:p>
        </p:txBody>
      </p:sp>
    </p:spTree>
    <p:extLst>
      <p:ext uri="{BB962C8B-B14F-4D97-AF65-F5344CB8AC3E}">
        <p14:creationId xmlns:p14="http://schemas.microsoft.com/office/powerpoint/2010/main" val="3805874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67966"/>
            <a:ext cx="7797662" cy="1151965"/>
          </a:xfrm>
        </p:spPr>
        <p:txBody>
          <a:bodyPr/>
          <a:lstStyle/>
          <a:p>
            <a:r>
              <a:rPr lang="en-US" dirty="0" smtClean="0"/>
              <a:t>Judging</a:t>
            </a:r>
            <a:endParaRPr lang="en-US" dirty="0"/>
          </a:p>
        </p:txBody>
      </p:sp>
      <p:sp>
        <p:nvSpPr>
          <p:cNvPr id="3" name="Content Placeholder 2"/>
          <p:cNvSpPr>
            <a:spLocks noGrp="1"/>
          </p:cNvSpPr>
          <p:nvPr>
            <p:ph sz="quarter" idx="13"/>
          </p:nvPr>
        </p:nvSpPr>
        <p:spPr>
          <a:xfrm>
            <a:off x="609599" y="1505681"/>
            <a:ext cx="6347714" cy="5241107"/>
          </a:xfrm>
        </p:spPr>
        <p:txBody>
          <a:bodyPr>
            <a:normAutofit/>
          </a:bodyPr>
          <a:lstStyle/>
          <a:p>
            <a:pPr marL="342900" lvl="1">
              <a:buClr>
                <a:schemeClr val="accent1"/>
              </a:buClr>
            </a:pPr>
            <a:r>
              <a:rPr lang="en-US" sz="2400" dirty="0"/>
              <a:t>O</a:t>
            </a:r>
            <a:r>
              <a:rPr lang="en-US" sz="2400" dirty="0" smtClean="0"/>
              <a:t>ut </a:t>
            </a:r>
            <a:r>
              <a:rPr lang="en-US" sz="2400" dirty="0"/>
              <a:t>of state judging:</a:t>
            </a:r>
          </a:p>
          <a:p>
            <a:pPr lvl="1"/>
            <a:r>
              <a:rPr lang="en-US" sz="2000" dirty="0"/>
              <a:t>A panel of judges coordinated through an </a:t>
            </a:r>
            <a:r>
              <a:rPr lang="en-US" sz="2000" dirty="0" smtClean="0"/>
              <a:t>AGC Chapter</a:t>
            </a:r>
          </a:p>
          <a:p>
            <a:pPr lvl="2">
              <a:buFont typeface="Wingdings" panose="05000000000000000000" pitchFamily="2" charset="2"/>
              <a:buChar char="§"/>
            </a:pPr>
            <a:r>
              <a:rPr lang="en-US" sz="2000" dirty="0" smtClean="0"/>
              <a:t>AIA </a:t>
            </a:r>
          </a:p>
          <a:p>
            <a:pPr lvl="2">
              <a:buFont typeface="Wingdings" panose="05000000000000000000" pitchFamily="2" charset="2"/>
              <a:buChar char="§"/>
            </a:pPr>
            <a:r>
              <a:rPr lang="en-US" sz="2000" dirty="0" smtClean="0"/>
              <a:t>ACEC</a:t>
            </a:r>
          </a:p>
          <a:p>
            <a:pPr lvl="2">
              <a:buFont typeface="Wingdings" panose="05000000000000000000" pitchFamily="2" charset="2"/>
              <a:buChar char="§"/>
            </a:pPr>
            <a:r>
              <a:rPr lang="en-US" sz="2000" dirty="0" smtClean="0"/>
              <a:t>A major CM Program</a:t>
            </a:r>
          </a:p>
          <a:p>
            <a:pPr lvl="2">
              <a:buFont typeface="Wingdings" panose="05000000000000000000" pitchFamily="2" charset="2"/>
              <a:buChar char="§"/>
            </a:pPr>
            <a:r>
              <a:rPr lang="en-US" sz="2000" dirty="0" smtClean="0"/>
              <a:t>Owner Representative</a:t>
            </a:r>
          </a:p>
          <a:p>
            <a:pPr lvl="2">
              <a:buFont typeface="Wingdings" panose="05000000000000000000" pitchFamily="2" charset="2"/>
              <a:buChar char="§"/>
            </a:pPr>
            <a:r>
              <a:rPr lang="en-US" sz="2000" dirty="0" smtClean="0"/>
              <a:t>AGC</a:t>
            </a:r>
          </a:p>
          <a:p>
            <a:pPr lvl="1"/>
            <a:r>
              <a:rPr lang="en-US" sz="2000" dirty="0" smtClean="0"/>
              <a:t>A separate set of judges for GC and Specialty submissions</a:t>
            </a:r>
            <a:endParaRPr lang="en-US" sz="2000" dirty="0"/>
          </a:p>
          <a:p>
            <a:pPr marL="914400" lvl="2" indent="0">
              <a:buNone/>
            </a:pPr>
            <a:endParaRPr lang="en-US" sz="2200" dirty="0">
              <a:solidFill>
                <a:schemeClr val="accent2"/>
              </a:solidFill>
            </a:endParaRPr>
          </a:p>
          <a:p>
            <a:pPr lvl="2"/>
            <a:endParaRPr lang="en-US" sz="2000" dirty="0"/>
          </a:p>
          <a:p>
            <a:pPr lvl="2"/>
            <a:endParaRPr lang="en-US" sz="2000" dirty="0" smtClean="0"/>
          </a:p>
          <a:p>
            <a:endParaRPr lang="en-US" sz="2400" dirty="0"/>
          </a:p>
        </p:txBody>
      </p:sp>
    </p:spTree>
    <p:extLst>
      <p:ext uri="{BB962C8B-B14F-4D97-AF65-F5344CB8AC3E}">
        <p14:creationId xmlns:p14="http://schemas.microsoft.com/office/powerpoint/2010/main" val="1823138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0889"/>
            <a:ext cx="7797662" cy="1151965"/>
          </a:xfrm>
        </p:spPr>
        <p:txBody>
          <a:bodyPr/>
          <a:lstStyle/>
          <a:p>
            <a:r>
              <a:rPr lang="en-US" dirty="0" smtClean="0"/>
              <a:t>Judging</a:t>
            </a:r>
            <a:endParaRPr lang="en-US" dirty="0"/>
          </a:p>
        </p:txBody>
      </p:sp>
      <p:sp>
        <p:nvSpPr>
          <p:cNvPr id="3" name="Content Placeholder 2"/>
          <p:cNvSpPr>
            <a:spLocks noGrp="1"/>
          </p:cNvSpPr>
          <p:nvPr>
            <p:ph sz="quarter" idx="13"/>
          </p:nvPr>
        </p:nvSpPr>
        <p:spPr>
          <a:xfrm>
            <a:off x="609598" y="2211858"/>
            <a:ext cx="7702415" cy="2286003"/>
          </a:xfrm>
        </p:spPr>
        <p:txBody>
          <a:bodyPr>
            <a:normAutofit/>
          </a:bodyPr>
          <a:lstStyle/>
          <a:p>
            <a:pPr marL="342900" lvl="1">
              <a:buClr>
                <a:schemeClr val="accent1"/>
              </a:buClr>
            </a:pPr>
            <a:r>
              <a:rPr lang="en-US" sz="2000" dirty="0" smtClean="0"/>
              <a:t>Judges are sent a password protected link to submissions on the ACE site with scoring forms for each submission</a:t>
            </a:r>
          </a:p>
          <a:p>
            <a:pPr marL="342900" lvl="1">
              <a:buClr>
                <a:schemeClr val="accent1"/>
              </a:buClr>
            </a:pPr>
            <a:r>
              <a:rPr lang="en-US" sz="2000" dirty="0" smtClean="0"/>
              <a:t>Once judging is complete, judges send forms to AGC</a:t>
            </a:r>
          </a:p>
          <a:p>
            <a:pPr marL="342900" lvl="1">
              <a:buClr>
                <a:schemeClr val="accent1"/>
              </a:buClr>
            </a:pPr>
            <a:r>
              <a:rPr lang="en-US" sz="2000" dirty="0" smtClean="0"/>
              <a:t>AGC sends forms to independent accounting firm to tally scores</a:t>
            </a:r>
            <a:endParaRPr lang="en-US" sz="2000" dirty="0"/>
          </a:p>
          <a:p>
            <a:pPr marL="914400" lvl="2" indent="0">
              <a:buNone/>
            </a:pPr>
            <a:endParaRPr lang="en-US" sz="2200" dirty="0">
              <a:solidFill>
                <a:schemeClr val="accent2"/>
              </a:solidFill>
            </a:endParaRPr>
          </a:p>
          <a:p>
            <a:pPr lvl="2"/>
            <a:endParaRPr lang="en-US" sz="2000" dirty="0"/>
          </a:p>
          <a:p>
            <a:pPr lvl="2"/>
            <a:endParaRPr lang="en-US" sz="2000" dirty="0" smtClean="0"/>
          </a:p>
          <a:p>
            <a:pPr marL="0" indent="0">
              <a:buNone/>
            </a:pPr>
            <a:endParaRPr lang="en-US" sz="2400" dirty="0"/>
          </a:p>
        </p:txBody>
      </p:sp>
    </p:spTree>
    <p:extLst>
      <p:ext uri="{BB962C8B-B14F-4D97-AF65-F5344CB8AC3E}">
        <p14:creationId xmlns:p14="http://schemas.microsoft.com/office/powerpoint/2010/main" val="338084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8259"/>
            <a:ext cx="6347713" cy="1320800"/>
          </a:xfrm>
        </p:spPr>
        <p:txBody>
          <a:bodyPr>
            <a:normAutofit/>
          </a:bodyPr>
          <a:lstStyle/>
          <a:p>
            <a:r>
              <a:rPr lang="en-US" dirty="0" smtClean="0"/>
              <a:t>Sponsorship</a:t>
            </a:r>
            <a:endParaRPr lang="en-US" sz="3200" dirty="0"/>
          </a:p>
        </p:txBody>
      </p:sp>
      <p:sp>
        <p:nvSpPr>
          <p:cNvPr id="3" name="Content Placeholder 2"/>
          <p:cNvSpPr>
            <a:spLocks noGrp="1"/>
          </p:cNvSpPr>
          <p:nvPr>
            <p:ph sz="quarter" idx="13"/>
          </p:nvPr>
        </p:nvSpPr>
        <p:spPr>
          <a:xfrm>
            <a:off x="152400" y="5323648"/>
            <a:ext cx="8373762" cy="1281985"/>
          </a:xfrm>
        </p:spPr>
        <p:txBody>
          <a:bodyPr>
            <a:normAutofit/>
          </a:bodyPr>
          <a:lstStyle/>
          <a:p>
            <a:pPr marL="457200" lvl="1" indent="0">
              <a:buNone/>
            </a:pPr>
            <a:r>
              <a:rPr lang="en-US" dirty="0" smtClean="0">
                <a:solidFill>
                  <a:schemeClr val="bg1"/>
                </a:solidFill>
              </a:rPr>
              <a:t>Receive prominent visibility with leaders in the architecture, engineering </a:t>
            </a:r>
            <a:r>
              <a:rPr lang="en-US" dirty="0">
                <a:solidFill>
                  <a:schemeClr val="bg1"/>
                </a:solidFill>
              </a:rPr>
              <a:t/>
            </a:r>
            <a:br>
              <a:rPr lang="en-US" dirty="0">
                <a:solidFill>
                  <a:schemeClr val="bg1"/>
                </a:solidFill>
              </a:rPr>
            </a:br>
            <a:r>
              <a:rPr lang="en-US" dirty="0" smtClean="0">
                <a:solidFill>
                  <a:schemeClr val="bg1"/>
                </a:solidFill>
              </a:rPr>
              <a:t>and construction industries.</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98919" y="1387147"/>
            <a:ext cx="2764770" cy="75402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2362" y="2347273"/>
            <a:ext cx="2739766" cy="739982"/>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029824" y="3113019"/>
            <a:ext cx="2312176" cy="627667"/>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62157" y="1140961"/>
            <a:ext cx="1418911" cy="1151084"/>
          </a:xfrm>
          <a:prstGeom prst="rect">
            <a:avLst/>
          </a:prstGeom>
        </p:spPr>
      </p:pic>
      <p:sp>
        <p:nvSpPr>
          <p:cNvPr id="8" name="TextBox 7"/>
          <p:cNvSpPr txBox="1"/>
          <p:nvPr/>
        </p:nvSpPr>
        <p:spPr>
          <a:xfrm>
            <a:off x="4297579" y="2378958"/>
            <a:ext cx="2690510" cy="523220"/>
          </a:xfrm>
          <a:prstGeom prst="rect">
            <a:avLst/>
          </a:prstGeom>
          <a:noFill/>
        </p:spPr>
        <p:txBody>
          <a:bodyPr wrap="square" rtlCol="0">
            <a:spAutoFit/>
          </a:bodyPr>
          <a:lstStyle/>
          <a:p>
            <a:r>
              <a:rPr lang="en-US" sz="2800" dirty="0" smtClean="0">
                <a:latin typeface="Bell Gothic Std Black" panose="020B0806020202040204" pitchFamily="34" charset="0"/>
                <a:cs typeface="Aharoni" panose="02010803020104030203" pitchFamily="2" charset="-79"/>
              </a:rPr>
              <a:t>AGC </a:t>
            </a:r>
            <a:r>
              <a:rPr lang="en-US" sz="2800" dirty="0" err="1" smtClean="0">
                <a:latin typeface="Bell Gothic Std Black" panose="020B0806020202040204" pitchFamily="34" charset="0"/>
                <a:cs typeface="Aharoni" panose="02010803020104030203" pitchFamily="2" charset="-79"/>
              </a:rPr>
              <a:t>Enews</a:t>
            </a:r>
            <a:endParaRPr lang="en-US" sz="2800" dirty="0">
              <a:latin typeface="Bell Gothic Std Black" panose="020B0806020202040204" pitchFamily="34" charset="0"/>
              <a:cs typeface="Aharoni" panose="02010803020104030203" pitchFamily="2" charset="-79"/>
            </a:endParaRPr>
          </a:p>
        </p:txBody>
      </p:sp>
      <p:sp>
        <p:nvSpPr>
          <p:cNvPr id="10" name="TextBox 9"/>
          <p:cNvSpPr txBox="1"/>
          <p:nvPr/>
        </p:nvSpPr>
        <p:spPr>
          <a:xfrm>
            <a:off x="4463597" y="4070501"/>
            <a:ext cx="2844446" cy="461665"/>
          </a:xfrm>
          <a:prstGeom prst="rect">
            <a:avLst/>
          </a:prstGeom>
          <a:noFill/>
        </p:spPr>
        <p:txBody>
          <a:bodyPr wrap="square" rtlCol="0">
            <a:spAutoFit/>
          </a:bodyPr>
          <a:lstStyle/>
          <a:p>
            <a:r>
              <a:rPr lang="en-US" sz="2400" b="1" dirty="0" smtClean="0"/>
              <a:t>www.AGCACE.com</a:t>
            </a:r>
            <a:endParaRPr lang="en-US" sz="2400" b="1" dirty="0"/>
          </a:p>
        </p:txBody>
      </p:sp>
      <p:pic>
        <p:nvPicPr>
          <p:cNvPr id="14" name="Picture 13"/>
          <p:cNvPicPr>
            <a:picLocks noChangeAspect="1"/>
          </p:cNvPicPr>
          <p:nvPr/>
        </p:nvPicPr>
        <p:blipFill>
          <a:blip r:embed="rId7"/>
          <a:stretch>
            <a:fillRect/>
          </a:stretch>
        </p:blipFill>
        <p:spPr>
          <a:xfrm>
            <a:off x="1301577" y="3426852"/>
            <a:ext cx="2732528" cy="1022832"/>
          </a:xfrm>
          <a:prstGeom prst="rect">
            <a:avLst/>
          </a:prstGeom>
        </p:spPr>
      </p:pic>
    </p:spTree>
    <p:extLst>
      <p:ext uri="{BB962C8B-B14F-4D97-AF65-F5344CB8AC3E}">
        <p14:creationId xmlns:p14="http://schemas.microsoft.com/office/powerpoint/2010/main" val="797693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95002" y="305590"/>
            <a:ext cx="6343766" cy="2473569"/>
          </a:xfrm>
        </p:spPr>
        <p:txBody>
          <a:bodyPr>
            <a:normAutofit/>
          </a:bodyPr>
          <a:lstStyle/>
          <a:p>
            <a:pPr lvl="2"/>
            <a:endParaRPr lang="en-US" dirty="0"/>
          </a:p>
          <a:p>
            <a:pPr lvl="2"/>
            <a:endParaRPr lang="en-US" dirty="0" smtClean="0"/>
          </a:p>
          <a:p>
            <a:pPr marL="114300" indent="0" algn="ctr">
              <a:buNone/>
            </a:pPr>
            <a:r>
              <a:rPr lang="en-US" sz="2800" dirty="0" smtClean="0"/>
              <a:t>Jill Farrand, Marketing Director</a:t>
            </a:r>
            <a:br>
              <a:rPr lang="en-US" sz="2800" dirty="0" smtClean="0"/>
            </a:br>
            <a:endParaRPr lang="en-US" sz="2600" dirty="0"/>
          </a:p>
          <a:p>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71352" y="2418835"/>
            <a:ext cx="3793524" cy="1896762"/>
          </a:xfrm>
          <a:prstGeom prst="rect">
            <a:avLst/>
          </a:prstGeom>
        </p:spPr>
      </p:pic>
    </p:spTree>
    <p:extLst>
      <p:ext uri="{BB962C8B-B14F-4D97-AF65-F5344CB8AC3E}">
        <p14:creationId xmlns:p14="http://schemas.microsoft.com/office/powerpoint/2010/main" val="2312786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53296" y="5618414"/>
            <a:ext cx="8204886" cy="420165"/>
          </a:xfrm>
        </p:spPr>
        <p:txBody>
          <a:bodyPr/>
          <a:lstStyle/>
          <a:p>
            <a:r>
              <a:rPr lang="en-US" dirty="0" smtClean="0">
                <a:latin typeface="Helvetica LT Pro Condensed" panose="020B0706030502030204" pitchFamily="34" charset="0"/>
              </a:rPr>
              <a:t>MAKING YOUR 2019 ACE AWARD NOMINATION THE BEST IT CAN BE</a:t>
            </a:r>
            <a:endParaRPr lang="en-US" dirty="0">
              <a:latin typeface="Helvetica LT Pro Condensed" panose="020B0706030502030204" pitchFamily="34" charset="0"/>
            </a:endParaRPr>
          </a:p>
        </p:txBody>
      </p:sp>
      <p:sp>
        <p:nvSpPr>
          <p:cNvPr id="3" name="Title 2"/>
          <p:cNvSpPr>
            <a:spLocks noGrp="1"/>
          </p:cNvSpPr>
          <p:nvPr>
            <p:ph type="ctrTitle"/>
          </p:nvPr>
        </p:nvSpPr>
        <p:spPr>
          <a:xfrm>
            <a:off x="1053296" y="4806778"/>
            <a:ext cx="7818699" cy="679622"/>
          </a:xfrm>
        </p:spPr>
        <p:txBody>
          <a:bodyPr/>
          <a:lstStyle/>
          <a:p>
            <a:r>
              <a:rPr lang="en-US" dirty="0" smtClean="0"/>
              <a:t>CREATING YOUR ACE AWARD ENTRY</a:t>
            </a:r>
            <a:endParaRPr lang="en-US" dirty="0"/>
          </a:p>
        </p:txBody>
      </p:sp>
    </p:spTree>
    <p:extLst>
      <p:ext uri="{BB962C8B-B14F-4D97-AF65-F5344CB8AC3E}">
        <p14:creationId xmlns:p14="http://schemas.microsoft.com/office/powerpoint/2010/main" val="4150808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7" y="419541"/>
            <a:ext cx="5696818" cy="1600200"/>
          </a:xfrm>
        </p:spPr>
        <p:txBody>
          <a:bodyPr/>
          <a:lstStyle/>
          <a:p>
            <a:r>
              <a:rPr lang="en-US" dirty="0" smtClean="0"/>
              <a:t>SELECTION OF A PROJECT:</a:t>
            </a:r>
            <a:br>
              <a:rPr lang="en-US" dirty="0" smtClean="0"/>
            </a:br>
            <a:r>
              <a:rPr lang="en-US" dirty="0" smtClean="0"/>
              <a:t>GENERAL RULES</a:t>
            </a:r>
            <a:endParaRPr lang="en-US" dirty="0"/>
          </a:p>
        </p:txBody>
      </p:sp>
      <p:sp>
        <p:nvSpPr>
          <p:cNvPr id="4" name="Text Placeholder 3"/>
          <p:cNvSpPr>
            <a:spLocks noGrp="1"/>
          </p:cNvSpPr>
          <p:nvPr>
            <p:ph type="body" sz="half" idx="2"/>
          </p:nvPr>
        </p:nvSpPr>
        <p:spPr>
          <a:xfrm>
            <a:off x="629841" y="2193324"/>
            <a:ext cx="8205240" cy="4664676"/>
          </a:xfrm>
        </p:spPr>
        <p:txBody>
          <a:bodyPr>
            <a:normAutofit/>
          </a:bodyPr>
          <a:lstStyle/>
          <a:p>
            <a:endParaRPr lang="en-US" dirty="0" smtClean="0"/>
          </a:p>
          <a:p>
            <a:r>
              <a:rPr lang="en-US" sz="2200" b="1" u="sng" dirty="0" smtClean="0">
                <a:solidFill>
                  <a:srgbClr val="920000"/>
                </a:solidFill>
                <a:latin typeface="Arial" panose="020B0604020202020204" pitchFamily="34" charset="0"/>
              </a:rPr>
              <a:t>ACE AWARDS NOMINATION DEADLINE</a:t>
            </a:r>
            <a:r>
              <a:rPr lang="en-US" sz="2200" b="1" dirty="0" smtClean="0">
                <a:solidFill>
                  <a:srgbClr val="920000"/>
                </a:solidFill>
                <a:latin typeface="Arial" panose="020B0604020202020204" pitchFamily="34" charset="0"/>
              </a:rPr>
              <a:t>: </a:t>
            </a:r>
            <a:br>
              <a:rPr lang="en-US" sz="2200" b="1" dirty="0" smtClean="0">
                <a:solidFill>
                  <a:srgbClr val="920000"/>
                </a:solidFill>
                <a:latin typeface="Arial" panose="020B0604020202020204" pitchFamily="34" charset="0"/>
              </a:rPr>
            </a:br>
            <a:r>
              <a:rPr lang="en-US" sz="2200" dirty="0" smtClean="0">
                <a:solidFill>
                  <a:srgbClr val="920000"/>
                </a:solidFill>
                <a:latin typeface="Arial" panose="020B0604020202020204" pitchFamily="34" charset="0"/>
              </a:rPr>
              <a:t>September 3, 2019 by 5:00 PM MDT</a:t>
            </a:r>
          </a:p>
          <a:p>
            <a:r>
              <a:rPr lang="en-US" sz="2200" dirty="0" smtClean="0">
                <a:solidFill>
                  <a:schemeClr val="tx1"/>
                </a:solidFill>
                <a:latin typeface="Arial" panose="020B0604020202020204" pitchFamily="34" charset="0"/>
              </a:rPr>
              <a:t>Eligible projects need to have been completed between September, 2018 and September, 2019. Limit of three nominations per company.</a:t>
            </a:r>
          </a:p>
          <a:p>
            <a:r>
              <a:rPr lang="en-US" sz="1700" i="1" dirty="0">
                <a:solidFill>
                  <a:schemeClr val="tx1"/>
                </a:solidFill>
                <a:latin typeface="Arial" panose="020B0604020202020204" pitchFamily="34" charset="0"/>
              </a:rPr>
              <a:t>Run a list of all completed projects during this timeframe for your master list to select from – get management/ownership buy-in on projects to pursue</a:t>
            </a:r>
          </a:p>
          <a:p>
            <a:r>
              <a:rPr lang="en-US" sz="2200" dirty="0" smtClean="0">
                <a:solidFill>
                  <a:schemeClr val="tx1"/>
                </a:solidFill>
                <a:latin typeface="Arial" panose="020B0604020202020204" pitchFamily="34" charset="0"/>
              </a:rPr>
              <a:t>A project cannot be entered into more than one category, although you can nominate more than one project per category</a:t>
            </a:r>
            <a:endParaRPr lang="en-US" sz="2200" dirty="0">
              <a:solidFill>
                <a:schemeClr val="tx1"/>
              </a:solidFill>
              <a:latin typeface="Arial" panose="020B0604020202020204" pitchFamily="34" charset="0"/>
            </a:endParaRPr>
          </a:p>
          <a:p>
            <a:r>
              <a:rPr lang="en-US" sz="2200" dirty="0" smtClean="0">
                <a:solidFill>
                  <a:schemeClr val="tx1"/>
                </a:solidFill>
                <a:latin typeface="Arial" panose="020B0604020202020204" pitchFamily="34" charset="0"/>
              </a:rPr>
              <a:t>Each nominated project needs to have its own </a:t>
            </a:r>
            <a:br>
              <a:rPr lang="en-US" sz="2200" dirty="0" smtClean="0">
                <a:solidFill>
                  <a:schemeClr val="tx1"/>
                </a:solidFill>
                <a:latin typeface="Arial" panose="020B0604020202020204" pitchFamily="34" charset="0"/>
              </a:rPr>
            </a:br>
            <a:r>
              <a:rPr lang="en-US" sz="2200" dirty="0" smtClean="0">
                <a:solidFill>
                  <a:schemeClr val="tx1"/>
                </a:solidFill>
                <a:latin typeface="Arial" panose="020B0604020202020204" pitchFamily="34" charset="0"/>
              </a:rPr>
              <a:t>submitted online entry - </a:t>
            </a:r>
            <a:r>
              <a:rPr lang="en-US" sz="1700" i="1" dirty="0" smtClean="0">
                <a:solidFill>
                  <a:schemeClr val="tx1"/>
                </a:solidFill>
                <a:latin typeface="Arial" panose="020B0604020202020204" pitchFamily="34" charset="0"/>
              </a:rPr>
              <a:t>No </a:t>
            </a:r>
            <a:r>
              <a:rPr lang="en-US" sz="1700" i="1" dirty="0">
                <a:solidFill>
                  <a:schemeClr val="tx1"/>
                </a:solidFill>
                <a:latin typeface="Arial" panose="020B0604020202020204" pitchFamily="34" charset="0"/>
              </a:rPr>
              <a:t>‘Two Birds with One Stone’ approach</a:t>
            </a:r>
          </a:p>
          <a:p>
            <a:endParaRPr lang="en-US" sz="1800" i="1" dirty="0">
              <a:solidFill>
                <a:schemeClr val="tx1"/>
              </a:solidFill>
              <a:latin typeface="Arial" panose="020B0604020202020204" pitchFamily="34" charset="0"/>
            </a:endParaRPr>
          </a:p>
        </p:txBody>
      </p:sp>
      <p:pic>
        <p:nvPicPr>
          <p:cNvPr id="7" name="Picture 6"/>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6377" y="2540490"/>
            <a:ext cx="503464" cy="503464"/>
          </a:xfrm>
          <a:prstGeom prst="rect">
            <a:avLst/>
          </a:prstGeom>
          <a:noFill/>
          <a:ln>
            <a:noFill/>
          </a:ln>
        </p:spPr>
      </p:pic>
      <p:pic>
        <p:nvPicPr>
          <p:cNvPr id="9" name="Picture 8"/>
          <p:cNvPicPr>
            <a:picLocks noChangeAspect="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6377" y="4950976"/>
            <a:ext cx="502920" cy="502920"/>
          </a:xfrm>
          <a:prstGeom prst="rect">
            <a:avLst/>
          </a:prstGeom>
        </p:spPr>
      </p:pic>
      <p:pic>
        <p:nvPicPr>
          <p:cNvPr id="10" name="Picture 9"/>
          <p:cNvPicPr>
            <a:picLocks noChangeAspect="1"/>
          </p:cNvPicPr>
          <p:nvPr/>
        </p:nvPicPr>
        <p:blipFill>
          <a:blip r:embed="rId4"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6377" y="5778758"/>
            <a:ext cx="502920" cy="502920"/>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72300" y="892179"/>
            <a:ext cx="1662112" cy="913629"/>
          </a:xfrm>
          <a:prstGeom prst="rect">
            <a:avLst/>
          </a:prstGeom>
        </p:spPr>
      </p:pic>
    </p:spTree>
    <p:extLst>
      <p:ext uri="{BB962C8B-B14F-4D97-AF65-F5344CB8AC3E}">
        <p14:creationId xmlns:p14="http://schemas.microsoft.com/office/powerpoint/2010/main" val="3253631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7" y="419541"/>
            <a:ext cx="5696818" cy="1600200"/>
          </a:xfrm>
        </p:spPr>
        <p:txBody>
          <a:bodyPr/>
          <a:lstStyle/>
          <a:p>
            <a:r>
              <a:rPr lang="en-US" dirty="0" smtClean="0"/>
              <a:t>SELECTION OF A PROJECT:</a:t>
            </a:r>
            <a:br>
              <a:rPr lang="en-US" dirty="0" smtClean="0"/>
            </a:br>
            <a:r>
              <a:rPr lang="en-US" dirty="0" smtClean="0"/>
              <a:t>ACE AWARD CATEGORIES</a:t>
            </a:r>
            <a:endParaRPr lang="en-US" dirty="0"/>
          </a:p>
        </p:txBody>
      </p:sp>
      <p:sp>
        <p:nvSpPr>
          <p:cNvPr id="4" name="Text Placeholder 3"/>
          <p:cNvSpPr>
            <a:spLocks noGrp="1"/>
          </p:cNvSpPr>
          <p:nvPr>
            <p:ph type="body" sz="half" idx="2"/>
          </p:nvPr>
        </p:nvSpPr>
        <p:spPr>
          <a:xfrm>
            <a:off x="629841" y="2019741"/>
            <a:ext cx="8205240" cy="4838259"/>
          </a:xfrm>
        </p:spPr>
        <p:txBody>
          <a:bodyPr/>
          <a:lstStyle/>
          <a:p>
            <a:endParaRPr lang="en-US" dirty="0" smtClean="0"/>
          </a:p>
          <a:p>
            <a:r>
              <a:rPr lang="en-US" sz="2200" dirty="0" smtClean="0">
                <a:solidFill>
                  <a:schemeClr val="tx1"/>
                </a:solidFill>
                <a:latin typeface="Arial" panose="020B0604020202020204" pitchFamily="34" charset="0"/>
              </a:rPr>
              <a:t>ACE Award Project Categories:</a:t>
            </a:r>
          </a:p>
          <a:p>
            <a:pPr marL="285750" indent="-285750">
              <a:buFont typeface="Arial" panose="020B0604020202020204" pitchFamily="34" charset="0"/>
              <a:buChar char="•"/>
            </a:pPr>
            <a:r>
              <a:rPr lang="en-US" b="1" dirty="0" smtClean="0">
                <a:solidFill>
                  <a:schemeClr val="tx1"/>
                </a:solidFill>
                <a:latin typeface="Arial" panose="020B0604020202020204" pitchFamily="34" charset="0"/>
              </a:rPr>
              <a:t>Category 1 – Contribution to the Community</a:t>
            </a:r>
          </a:p>
          <a:p>
            <a:pPr marL="742950" lvl="1" indent="-285750">
              <a:buFont typeface="Arial" panose="020B0604020202020204" pitchFamily="34" charset="0"/>
              <a:buChar char="•"/>
            </a:pPr>
            <a:r>
              <a:rPr lang="en-US" sz="1600" i="1" dirty="0" smtClean="0">
                <a:latin typeface="Arial" panose="020B0604020202020204" pitchFamily="34" charset="0"/>
              </a:rPr>
              <a:t>A project that had significant company and employee participation in civic affairs and/or donation of manpower for community project benefit</a:t>
            </a:r>
            <a:endParaRPr lang="en-US" sz="1600" i="1" dirty="0" smtClean="0">
              <a:solidFill>
                <a:schemeClr val="tx1"/>
              </a:solidFill>
              <a:latin typeface="Arial" panose="020B0604020202020204" pitchFamily="34" charset="0"/>
            </a:endParaRPr>
          </a:p>
          <a:p>
            <a:pPr marL="285750" indent="-285750">
              <a:buFont typeface="Arial" panose="020B0604020202020204" pitchFamily="34" charset="0"/>
              <a:buChar char="•"/>
            </a:pPr>
            <a:r>
              <a:rPr lang="en-US" b="1" dirty="0" smtClean="0">
                <a:solidFill>
                  <a:schemeClr val="tx1"/>
                </a:solidFill>
                <a:latin typeface="Arial" panose="020B0604020202020204" pitchFamily="34" charset="0"/>
              </a:rPr>
              <a:t>Categories 2 – 11</a:t>
            </a:r>
          </a:p>
          <a:p>
            <a:pPr marL="742950" lvl="1" indent="-285750">
              <a:buFont typeface="Arial" panose="020B0604020202020204" pitchFamily="34" charset="0"/>
              <a:buChar char="•"/>
            </a:pPr>
            <a:r>
              <a:rPr lang="en-US" sz="1600" dirty="0" smtClean="0">
                <a:latin typeface="Arial" panose="020B0604020202020204" pitchFamily="34" charset="0"/>
              </a:rPr>
              <a:t>2. Meeting the Challenge of a Difficult Job – Specialty Contractor</a:t>
            </a:r>
          </a:p>
          <a:p>
            <a:pPr marL="742950" lvl="1" indent="-285750">
              <a:buFont typeface="Arial" panose="020B0604020202020204" pitchFamily="34" charset="0"/>
              <a:buChar char="•"/>
            </a:pPr>
            <a:r>
              <a:rPr lang="en-US" sz="1600" dirty="0" smtClean="0">
                <a:solidFill>
                  <a:schemeClr val="tx1"/>
                </a:solidFill>
                <a:latin typeface="Arial" panose="020B0604020202020204" pitchFamily="34" charset="0"/>
              </a:rPr>
              <a:t>3. Meeting the Challenge of a Difficult Job – General Contractor</a:t>
            </a:r>
          </a:p>
          <a:p>
            <a:pPr marL="742950" lvl="1" indent="-285750">
              <a:buFont typeface="Arial" panose="020B0604020202020204" pitchFamily="34" charset="0"/>
              <a:buChar char="•"/>
            </a:pPr>
            <a:r>
              <a:rPr lang="en-US" sz="1600" dirty="0" smtClean="0">
                <a:latin typeface="Arial" panose="020B0604020202020204" pitchFamily="34" charset="0"/>
              </a:rPr>
              <a:t>4. Best Building Project – Specialty Contractor (Under $2M)</a:t>
            </a:r>
          </a:p>
          <a:p>
            <a:pPr marL="742950" lvl="1" indent="-285750">
              <a:buFont typeface="Arial" panose="020B0604020202020204" pitchFamily="34" charset="0"/>
              <a:buChar char="•"/>
            </a:pPr>
            <a:r>
              <a:rPr lang="en-US" sz="1600" dirty="0" smtClean="0">
                <a:solidFill>
                  <a:schemeClr val="tx1"/>
                </a:solidFill>
                <a:latin typeface="Arial" panose="020B0604020202020204" pitchFamily="34" charset="0"/>
              </a:rPr>
              <a:t>5. Best Building Project – Specialty Contractor ($2M - $6M)</a:t>
            </a:r>
          </a:p>
          <a:p>
            <a:pPr marL="742950" lvl="1" indent="-285750">
              <a:buFont typeface="Arial" panose="020B0604020202020204" pitchFamily="34" charset="0"/>
              <a:buChar char="•"/>
            </a:pPr>
            <a:r>
              <a:rPr lang="en-US" sz="1600" dirty="0" smtClean="0">
                <a:latin typeface="Arial" panose="020B0604020202020204" pitchFamily="34" charset="0"/>
              </a:rPr>
              <a:t>6. Best Building Project – Specialty Contractor ($6M - $10M)</a:t>
            </a:r>
          </a:p>
          <a:p>
            <a:pPr marL="742950" lvl="1" indent="-285750">
              <a:buFont typeface="Arial" panose="020B0604020202020204" pitchFamily="34" charset="0"/>
              <a:buChar char="•"/>
            </a:pPr>
            <a:r>
              <a:rPr lang="en-US" sz="1600" dirty="0" smtClean="0">
                <a:solidFill>
                  <a:schemeClr val="tx1"/>
                </a:solidFill>
                <a:latin typeface="Arial" panose="020B0604020202020204" pitchFamily="34" charset="0"/>
              </a:rPr>
              <a:t>7. Best Building Project – Specialty Contractor (Over $10M)</a:t>
            </a:r>
          </a:p>
          <a:p>
            <a:pPr marL="742950" lvl="1" indent="-285750">
              <a:buFont typeface="Arial" panose="020B0604020202020204" pitchFamily="34" charset="0"/>
              <a:buChar char="•"/>
            </a:pPr>
            <a:r>
              <a:rPr lang="en-US" sz="1600" dirty="0" smtClean="0">
                <a:latin typeface="Arial" panose="020B0604020202020204" pitchFamily="34" charset="0"/>
              </a:rPr>
              <a:t>8. Best Building Project – General Contractor (Under $10M)</a:t>
            </a:r>
          </a:p>
          <a:p>
            <a:pPr marL="742950" lvl="1" indent="-285750">
              <a:buFont typeface="Arial" panose="020B0604020202020204" pitchFamily="34" charset="0"/>
              <a:buChar char="•"/>
            </a:pPr>
            <a:r>
              <a:rPr lang="en-US" sz="1600" dirty="0" smtClean="0">
                <a:solidFill>
                  <a:schemeClr val="tx1"/>
                </a:solidFill>
                <a:latin typeface="Arial" panose="020B0604020202020204" pitchFamily="34" charset="0"/>
              </a:rPr>
              <a:t>9. Best Building Project – General Contractor ($10M - $40M)</a:t>
            </a:r>
          </a:p>
          <a:p>
            <a:pPr marL="742950" lvl="1" indent="-285750">
              <a:buFont typeface="Arial" panose="020B0604020202020204" pitchFamily="34" charset="0"/>
              <a:buChar char="•"/>
            </a:pPr>
            <a:r>
              <a:rPr lang="en-US" sz="1600" dirty="0" smtClean="0">
                <a:latin typeface="Arial" panose="020B0604020202020204" pitchFamily="34" charset="0"/>
              </a:rPr>
              <a:t>10. Best Building Project – General Contractor ($40M - $70M)</a:t>
            </a:r>
          </a:p>
          <a:p>
            <a:pPr marL="742950" lvl="1" indent="-285750">
              <a:buFont typeface="Arial" panose="020B0604020202020204" pitchFamily="34" charset="0"/>
              <a:buChar char="•"/>
            </a:pPr>
            <a:r>
              <a:rPr lang="en-US" sz="1600" dirty="0" smtClean="0">
                <a:solidFill>
                  <a:schemeClr val="tx1"/>
                </a:solidFill>
                <a:latin typeface="Arial" panose="020B0604020202020204" pitchFamily="34" charset="0"/>
              </a:rPr>
              <a:t>11. Best Building Project – General Contractor (Over $70M)</a:t>
            </a:r>
          </a:p>
          <a:p>
            <a:pPr marL="742950" lvl="1" indent="-285750">
              <a:buFont typeface="Arial" panose="020B0604020202020204" pitchFamily="34" charset="0"/>
              <a:buChar char="•"/>
            </a:pPr>
            <a:endParaRPr lang="en-US" sz="1600" dirty="0">
              <a:solidFill>
                <a:schemeClr val="tx1"/>
              </a:solidFill>
              <a:latin typeface="Arial" panose="020B0604020202020204" pitchFamily="34" charset="0"/>
            </a:endParaRPr>
          </a:p>
        </p:txBody>
      </p:sp>
      <p:pic>
        <p:nvPicPr>
          <p:cNvPr id="7" name="Picture 6"/>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52107" y="2372496"/>
            <a:ext cx="362539" cy="362539"/>
          </a:xfrm>
          <a:prstGeom prst="rect">
            <a:avLst/>
          </a:prstGeom>
          <a:noFill/>
          <a:ln>
            <a:noFill/>
          </a:ln>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66031" y="871538"/>
            <a:ext cx="1449332" cy="962466"/>
          </a:xfrm>
          <a:prstGeom prst="rect">
            <a:avLst/>
          </a:prstGeom>
        </p:spPr>
      </p:pic>
    </p:spTree>
    <p:extLst>
      <p:ext uri="{BB962C8B-B14F-4D97-AF65-F5344CB8AC3E}">
        <p14:creationId xmlns:p14="http://schemas.microsoft.com/office/powerpoint/2010/main" val="1902781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SELECTION OF A PROJECT:</a:t>
            </a:r>
            <a:br>
              <a:rPr lang="en-US" dirty="0" smtClean="0"/>
            </a:br>
            <a:r>
              <a:rPr lang="en-US" dirty="0" smtClean="0"/>
              <a:t>NOMINATION CRITERIA, cont’d.</a:t>
            </a:r>
            <a:endParaRPr lang="en-US" dirty="0"/>
          </a:p>
        </p:txBody>
      </p:sp>
      <p:sp>
        <p:nvSpPr>
          <p:cNvPr id="4" name="Text Placeholder 3"/>
          <p:cNvSpPr>
            <a:spLocks noGrp="1"/>
          </p:cNvSpPr>
          <p:nvPr>
            <p:ph type="body" sz="half" idx="2"/>
          </p:nvPr>
        </p:nvSpPr>
        <p:spPr>
          <a:xfrm>
            <a:off x="629841" y="2193324"/>
            <a:ext cx="8205240" cy="4664676"/>
          </a:xfrm>
        </p:spPr>
        <p:txBody>
          <a:bodyPr/>
          <a:lstStyle/>
          <a:p>
            <a:endParaRPr lang="en-US" dirty="0" smtClean="0"/>
          </a:p>
          <a:p>
            <a:r>
              <a:rPr lang="en-US" sz="2400" b="1" dirty="0" smtClean="0">
                <a:solidFill>
                  <a:schemeClr val="tx1"/>
                </a:solidFill>
                <a:latin typeface="Arial" panose="020B0604020202020204" pitchFamily="34" charset="0"/>
              </a:rPr>
              <a:t>ACE Awards Nomination Criteria:</a:t>
            </a:r>
          </a:p>
          <a:p>
            <a:r>
              <a:rPr lang="en-US" sz="2000" i="1" dirty="0" smtClean="0">
                <a:solidFill>
                  <a:schemeClr val="tx1"/>
                </a:solidFill>
                <a:latin typeface="Arial" panose="020B0604020202020204" pitchFamily="34" charset="0"/>
              </a:rPr>
              <a:t>1. Contribution to the Community Category</a:t>
            </a:r>
          </a:p>
          <a:p>
            <a:pPr marL="285750" indent="-285750">
              <a:buFont typeface="Arial" panose="020B0604020202020204" pitchFamily="34" charset="0"/>
              <a:buChar char="•"/>
            </a:pPr>
            <a:r>
              <a:rPr lang="en-US" sz="1800" b="1" dirty="0" smtClean="0">
                <a:solidFill>
                  <a:schemeClr val="tx1"/>
                </a:solidFill>
                <a:latin typeface="Arial" panose="020B0604020202020204" pitchFamily="34" charset="0"/>
              </a:rPr>
              <a:t>Special Needs Met</a:t>
            </a:r>
          </a:p>
          <a:p>
            <a:pPr marL="742950" lvl="1" indent="-285750">
              <a:buFont typeface="Arial" panose="020B0604020202020204" pitchFamily="34" charset="0"/>
              <a:buChar char="•"/>
            </a:pPr>
            <a:r>
              <a:rPr lang="en-US" sz="1800" i="1" dirty="0">
                <a:latin typeface="Arial" panose="020B0604020202020204" pitchFamily="34" charset="0"/>
              </a:rPr>
              <a:t>What did you do as a contractor to reach out to the community to provide special or unique contributions? </a:t>
            </a:r>
          </a:p>
          <a:p>
            <a:pPr marL="285750" indent="-285750">
              <a:buFont typeface="Arial" panose="020B0604020202020204" pitchFamily="34" charset="0"/>
              <a:buChar char="•"/>
            </a:pPr>
            <a:r>
              <a:rPr lang="en-US" sz="1800" b="1" dirty="0" smtClean="0">
                <a:solidFill>
                  <a:schemeClr val="tx1"/>
                </a:solidFill>
                <a:latin typeface="Arial" panose="020B0604020202020204" pitchFamily="34" charset="0"/>
              </a:rPr>
              <a:t>Company and Employee Participation and/or Donation of Manpower</a:t>
            </a:r>
            <a:endParaRPr lang="en-US" sz="1800" b="1" dirty="0">
              <a:solidFill>
                <a:schemeClr val="tx1"/>
              </a:solidFill>
              <a:latin typeface="Arial" panose="020B0604020202020204" pitchFamily="34" charset="0"/>
            </a:endParaRPr>
          </a:p>
          <a:p>
            <a:pPr marL="285750" indent="-285750">
              <a:buFont typeface="Arial" panose="020B0604020202020204" pitchFamily="34" charset="0"/>
              <a:buChar char="•"/>
            </a:pPr>
            <a:r>
              <a:rPr lang="en-US" sz="1800" b="1" dirty="0" smtClean="0">
                <a:solidFill>
                  <a:schemeClr val="tx1"/>
                </a:solidFill>
                <a:latin typeface="Arial" panose="020B0604020202020204" pitchFamily="34" charset="0"/>
              </a:rPr>
              <a:t>Impact on the Community</a:t>
            </a:r>
            <a:endParaRPr lang="en-US" sz="1800" b="1" dirty="0">
              <a:solidFill>
                <a:schemeClr val="tx1"/>
              </a:solidFill>
              <a:latin typeface="Arial" panose="020B0604020202020204" pitchFamily="34" charset="0"/>
            </a:endParaRPr>
          </a:p>
          <a:p>
            <a:pPr marL="742950" lvl="1" indent="-285750">
              <a:buFont typeface="Arial" panose="020B0604020202020204" pitchFamily="34" charset="0"/>
              <a:buChar char="•"/>
            </a:pPr>
            <a:r>
              <a:rPr lang="en-US" sz="1800" i="1" dirty="0">
                <a:latin typeface="Arial" panose="020B0604020202020204" pitchFamily="34" charset="0"/>
              </a:rPr>
              <a:t>How did your company/project change the community for the better?   </a:t>
            </a:r>
          </a:p>
          <a:p>
            <a:pPr marL="285750" indent="-285750">
              <a:buFont typeface="Arial" panose="020B0604020202020204" pitchFamily="34" charset="0"/>
              <a:buChar char="•"/>
            </a:pPr>
            <a:r>
              <a:rPr lang="en-US" sz="1800" b="1" dirty="0" smtClean="0">
                <a:solidFill>
                  <a:schemeClr val="tx1"/>
                </a:solidFill>
                <a:latin typeface="Arial" panose="020B0604020202020204" pitchFamily="34" charset="0"/>
              </a:rPr>
              <a:t>Historical or Long-Range Value to the Community</a:t>
            </a:r>
            <a:endParaRPr lang="en-US" sz="1800" b="1" dirty="0">
              <a:solidFill>
                <a:schemeClr val="tx1"/>
              </a:solidFill>
              <a:latin typeface="Arial" panose="020B0604020202020204" pitchFamily="34" charset="0"/>
            </a:endParaRPr>
          </a:p>
          <a:p>
            <a:pPr marL="742950" lvl="1" indent="-285750">
              <a:buFont typeface="Arial" panose="020B0604020202020204" pitchFamily="34" charset="0"/>
              <a:buChar char="•"/>
            </a:pPr>
            <a:r>
              <a:rPr lang="en-US" sz="1800" i="1" dirty="0">
                <a:latin typeface="Arial" panose="020B0604020202020204" pitchFamily="34" charset="0"/>
              </a:rPr>
              <a:t> Is the project historic?  What </a:t>
            </a:r>
            <a:r>
              <a:rPr lang="en-US" sz="1800" i="1" dirty="0" smtClean="0">
                <a:latin typeface="Arial" panose="020B0604020202020204" pitchFamily="34" charset="0"/>
              </a:rPr>
              <a:t>long-term </a:t>
            </a:r>
            <a:r>
              <a:rPr lang="en-US" sz="1800" i="1" dirty="0">
                <a:latin typeface="Arial" panose="020B0604020202020204" pitchFamily="34" charset="0"/>
              </a:rPr>
              <a:t>value will the community realize?  </a:t>
            </a:r>
          </a:p>
          <a:p>
            <a:pPr marL="742950" lvl="1" indent="-285750">
              <a:buFont typeface="Arial" panose="020B0604020202020204" pitchFamily="34" charset="0"/>
              <a:buChar char="•"/>
            </a:pPr>
            <a:endParaRPr lang="en-US" sz="1800" i="1" dirty="0">
              <a:solidFill>
                <a:schemeClr val="tx1"/>
              </a:solidFill>
              <a:latin typeface="Arial" panose="020B0604020202020204" pitchFamily="34" charset="0"/>
            </a:endParaRPr>
          </a:p>
        </p:txBody>
      </p:sp>
      <p:pic>
        <p:nvPicPr>
          <p:cNvPr id="7" name="Picture 6"/>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6377" y="2503420"/>
            <a:ext cx="503464" cy="503464"/>
          </a:xfrm>
          <a:prstGeom prst="rect">
            <a:avLst/>
          </a:prstGeom>
          <a:noFill/>
          <a:ln>
            <a:noFill/>
          </a:ln>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5998" y="1007565"/>
            <a:ext cx="2970839" cy="424151"/>
          </a:xfrm>
          <a:prstGeom prst="rect">
            <a:avLst/>
          </a:prstGeom>
        </p:spPr>
      </p:pic>
    </p:spTree>
    <p:extLst>
      <p:ext uri="{BB962C8B-B14F-4D97-AF65-F5344CB8AC3E}">
        <p14:creationId xmlns:p14="http://schemas.microsoft.com/office/powerpoint/2010/main" val="4030926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SELECTION OF A PROJECT:</a:t>
            </a:r>
            <a:br>
              <a:rPr lang="en-US" dirty="0" smtClean="0"/>
            </a:br>
            <a:r>
              <a:rPr lang="en-US" dirty="0" smtClean="0"/>
              <a:t>NOMINATION CRITERIA, cont’d.</a:t>
            </a:r>
            <a:endParaRPr lang="en-US" dirty="0"/>
          </a:p>
        </p:txBody>
      </p:sp>
      <p:sp>
        <p:nvSpPr>
          <p:cNvPr id="4" name="Text Placeholder 3"/>
          <p:cNvSpPr>
            <a:spLocks noGrp="1"/>
          </p:cNvSpPr>
          <p:nvPr>
            <p:ph type="body" sz="half" idx="2"/>
          </p:nvPr>
        </p:nvSpPr>
        <p:spPr>
          <a:xfrm>
            <a:off x="629841" y="2193324"/>
            <a:ext cx="8205240" cy="4664676"/>
          </a:xfrm>
        </p:spPr>
        <p:txBody>
          <a:bodyPr>
            <a:normAutofit/>
          </a:bodyPr>
          <a:lstStyle/>
          <a:p>
            <a:endParaRPr lang="en-US" dirty="0" smtClean="0"/>
          </a:p>
          <a:p>
            <a:r>
              <a:rPr lang="en-US" sz="2400" b="1" dirty="0" smtClean="0">
                <a:solidFill>
                  <a:schemeClr val="tx1"/>
                </a:solidFill>
                <a:latin typeface="Arial" panose="020B0604020202020204" pitchFamily="34" charset="0"/>
              </a:rPr>
              <a:t>ACE Awards Nomination Criteria:</a:t>
            </a:r>
          </a:p>
          <a:p>
            <a:r>
              <a:rPr lang="en-US" sz="2000" i="1" dirty="0" smtClean="0">
                <a:solidFill>
                  <a:schemeClr val="tx1"/>
                </a:solidFill>
                <a:latin typeface="Arial" panose="020B0604020202020204" pitchFamily="34" charset="0"/>
              </a:rPr>
              <a:t>1. Contribution to the Community Category, cont’d.</a:t>
            </a:r>
          </a:p>
          <a:p>
            <a:pPr marL="285750" indent="-285750">
              <a:buFont typeface="Arial" panose="020B0604020202020204" pitchFamily="34" charset="0"/>
              <a:buChar char="•"/>
            </a:pPr>
            <a:r>
              <a:rPr lang="en-US" sz="1800" b="1" dirty="0" smtClean="0">
                <a:solidFill>
                  <a:schemeClr val="tx1"/>
                </a:solidFill>
                <a:latin typeface="Arial" panose="020B0604020202020204" pitchFamily="34" charset="0"/>
              </a:rPr>
              <a:t>Environmental / Safety:</a:t>
            </a:r>
          </a:p>
          <a:p>
            <a:pPr marL="742950" lvl="1" indent="-285750">
              <a:buFont typeface="Arial" panose="020B0604020202020204" pitchFamily="34" charset="0"/>
              <a:buChar char="•"/>
            </a:pPr>
            <a:r>
              <a:rPr lang="en-US" sz="1900" i="1" dirty="0">
                <a:latin typeface="Arial" panose="020B0604020202020204" pitchFamily="34" charset="0"/>
              </a:rPr>
              <a:t>How safety was viewed as an integral part of the project by providing an overview of the implementation of your firm’s safety plan and commitment to safety, total hours worked vs. lost time hours, etc.: sensitivity to environment and surroundings including Green Building techniques. </a:t>
            </a:r>
            <a:endParaRPr lang="en-US" sz="1900" i="1" dirty="0" smtClean="0">
              <a:latin typeface="Arial" panose="020B0604020202020204" pitchFamily="34" charset="0"/>
            </a:endParaRPr>
          </a:p>
          <a:p>
            <a:pPr lvl="1"/>
            <a:endParaRPr lang="en-US" sz="1800" i="1" dirty="0">
              <a:solidFill>
                <a:schemeClr val="tx1"/>
              </a:solidFill>
              <a:latin typeface="Arial" panose="020B0604020202020204" pitchFamily="34" charset="0"/>
            </a:endParaRPr>
          </a:p>
        </p:txBody>
      </p:sp>
      <p:pic>
        <p:nvPicPr>
          <p:cNvPr id="7" name="Picture 6"/>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6377" y="2503420"/>
            <a:ext cx="503464" cy="503464"/>
          </a:xfrm>
          <a:prstGeom prst="rect">
            <a:avLst/>
          </a:prstGeom>
          <a:noFill/>
          <a:ln>
            <a:noFill/>
          </a:ln>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5998" y="1007565"/>
            <a:ext cx="2970839" cy="424151"/>
          </a:xfrm>
          <a:prstGeom prst="rect">
            <a:avLst/>
          </a:prstGeom>
        </p:spPr>
      </p:pic>
    </p:spTree>
    <p:extLst>
      <p:ext uri="{BB962C8B-B14F-4D97-AF65-F5344CB8AC3E}">
        <p14:creationId xmlns:p14="http://schemas.microsoft.com/office/powerpoint/2010/main" val="1358600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Welcome/Introductions</a:t>
            </a:r>
            <a:endParaRPr lang="en-US" dirty="0"/>
          </a:p>
        </p:txBody>
      </p:sp>
      <p:sp>
        <p:nvSpPr>
          <p:cNvPr id="3" name="Content Placeholder 2"/>
          <p:cNvSpPr>
            <a:spLocks noGrp="1"/>
          </p:cNvSpPr>
          <p:nvPr>
            <p:ph sz="quarter" idx="13"/>
          </p:nvPr>
        </p:nvSpPr>
        <p:spPr>
          <a:xfrm>
            <a:off x="457200" y="2217551"/>
            <a:ext cx="7620000" cy="3484868"/>
          </a:xfrm>
        </p:spPr>
        <p:txBody>
          <a:bodyPr>
            <a:normAutofit fontScale="92500" lnSpcReduction="10000"/>
          </a:bodyPr>
          <a:lstStyle/>
          <a:p>
            <a:r>
              <a:rPr lang="en-US" sz="3000" dirty="0" smtClean="0">
                <a:solidFill>
                  <a:schemeClr val="accent1"/>
                </a:solidFill>
              </a:rPr>
              <a:t>Welcome</a:t>
            </a:r>
            <a:endParaRPr lang="en-US" sz="3000" dirty="0">
              <a:solidFill>
                <a:schemeClr val="accent1"/>
              </a:solidFill>
            </a:endParaRPr>
          </a:p>
          <a:p>
            <a:pPr lvl="1"/>
            <a:r>
              <a:rPr lang="en-US" sz="2200" dirty="0"/>
              <a:t>ACE Committee Members</a:t>
            </a:r>
          </a:p>
          <a:p>
            <a:pPr lvl="1"/>
            <a:r>
              <a:rPr lang="en-US" sz="2200" dirty="0"/>
              <a:t>Speakers</a:t>
            </a:r>
          </a:p>
          <a:p>
            <a:pPr marL="114300" indent="0">
              <a:buNone/>
            </a:pPr>
            <a:endParaRPr lang="en-US" sz="2800" dirty="0">
              <a:solidFill>
                <a:schemeClr val="accent1"/>
              </a:solidFill>
            </a:endParaRPr>
          </a:p>
          <a:p>
            <a:r>
              <a:rPr lang="en-US" sz="3000" dirty="0">
                <a:solidFill>
                  <a:schemeClr val="accent1"/>
                </a:solidFill>
              </a:rPr>
              <a:t>Introductions</a:t>
            </a:r>
          </a:p>
          <a:p>
            <a:pPr lvl="1"/>
            <a:r>
              <a:rPr lang="en-US" sz="2200" dirty="0"/>
              <a:t>Attendees (Name, company name, what </a:t>
            </a:r>
            <a:r>
              <a:rPr lang="en-US" sz="2200" dirty="0" smtClean="0"/>
              <a:t>your role is at your company)</a:t>
            </a:r>
            <a:endParaRPr lang="en-US" sz="2200" dirty="0"/>
          </a:p>
          <a:p>
            <a:endParaRPr lang="en-US" sz="2400" dirty="0" smtClean="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77017" y="1521817"/>
            <a:ext cx="1641257" cy="2438168"/>
          </a:xfrm>
          <a:prstGeom prst="rect">
            <a:avLst/>
          </a:prstGeom>
        </p:spPr>
      </p:pic>
    </p:spTree>
    <p:extLst>
      <p:ext uri="{BB962C8B-B14F-4D97-AF65-F5344CB8AC3E}">
        <p14:creationId xmlns:p14="http://schemas.microsoft.com/office/powerpoint/2010/main" val="1461215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7" y="419541"/>
            <a:ext cx="5696818" cy="1600200"/>
          </a:xfrm>
        </p:spPr>
        <p:txBody>
          <a:bodyPr/>
          <a:lstStyle/>
          <a:p>
            <a:r>
              <a:rPr lang="en-US" dirty="0" smtClean="0"/>
              <a:t>SELECTION OF A PROJECT:</a:t>
            </a:r>
            <a:br>
              <a:rPr lang="en-US" dirty="0" smtClean="0"/>
            </a:br>
            <a:r>
              <a:rPr lang="en-US" dirty="0" smtClean="0"/>
              <a:t>NOMINATION CRITERIA</a:t>
            </a:r>
            <a:endParaRPr lang="en-US" dirty="0"/>
          </a:p>
        </p:txBody>
      </p:sp>
      <p:sp>
        <p:nvSpPr>
          <p:cNvPr id="4" name="Text Placeholder 3"/>
          <p:cNvSpPr>
            <a:spLocks noGrp="1"/>
          </p:cNvSpPr>
          <p:nvPr>
            <p:ph type="body" sz="half" idx="2"/>
          </p:nvPr>
        </p:nvSpPr>
        <p:spPr>
          <a:xfrm>
            <a:off x="629841" y="2193324"/>
            <a:ext cx="8205240" cy="4664676"/>
          </a:xfrm>
        </p:spPr>
        <p:txBody>
          <a:bodyPr>
            <a:normAutofit/>
          </a:bodyPr>
          <a:lstStyle/>
          <a:p>
            <a:endParaRPr lang="en-US" dirty="0" smtClean="0"/>
          </a:p>
          <a:p>
            <a:r>
              <a:rPr lang="en-US" sz="2400" dirty="0" smtClean="0">
                <a:solidFill>
                  <a:schemeClr val="tx1"/>
                </a:solidFill>
                <a:latin typeface="Arial" panose="020B0604020202020204" pitchFamily="34" charset="0"/>
              </a:rPr>
              <a:t>ACE Awards Nomination Criteria</a:t>
            </a:r>
          </a:p>
          <a:p>
            <a:r>
              <a:rPr lang="en-US" sz="2000" i="1" dirty="0">
                <a:solidFill>
                  <a:schemeClr val="tx1"/>
                </a:solidFill>
                <a:latin typeface="Arial" panose="020B0604020202020204" pitchFamily="34" charset="0"/>
              </a:rPr>
              <a:t>Categories 2 – 11 (All Other Categories)</a:t>
            </a:r>
          </a:p>
          <a:p>
            <a:pPr marL="285750" indent="-285750">
              <a:buFont typeface="Arial" panose="020B0604020202020204" pitchFamily="34" charset="0"/>
              <a:buChar char="•"/>
            </a:pPr>
            <a:r>
              <a:rPr lang="en-US" sz="1800" b="1" dirty="0" smtClean="0">
                <a:solidFill>
                  <a:schemeClr val="tx1"/>
                </a:solidFill>
                <a:latin typeface="Arial" panose="020B0604020202020204" pitchFamily="34" charset="0"/>
              </a:rPr>
              <a:t>Solutions of Special Projects</a:t>
            </a:r>
          </a:p>
          <a:p>
            <a:pPr marL="742950" lvl="1" indent="-285750">
              <a:buFont typeface="Arial" panose="020B0604020202020204" pitchFamily="34" charset="0"/>
              <a:buChar char="•"/>
            </a:pPr>
            <a:r>
              <a:rPr lang="en-US" sz="1800" i="1" dirty="0" smtClean="0">
                <a:solidFill>
                  <a:schemeClr val="tx1"/>
                </a:solidFill>
                <a:latin typeface="Arial" panose="020B0604020202020204" pitchFamily="34" charset="0"/>
              </a:rPr>
              <a:t>Effectively dealing with major obstacles or conditions which may include, but are not limited to, time factors, schedules, unforeseen job conditions, codes or weather</a:t>
            </a:r>
          </a:p>
          <a:p>
            <a:pPr marL="285750" indent="-285750">
              <a:buFont typeface="Arial" panose="020B0604020202020204" pitchFamily="34" charset="0"/>
              <a:buChar char="•"/>
            </a:pPr>
            <a:r>
              <a:rPr lang="en-US" sz="1800" b="1" dirty="0" smtClean="0">
                <a:solidFill>
                  <a:schemeClr val="tx1"/>
                </a:solidFill>
                <a:latin typeface="Arial" panose="020B0604020202020204" pitchFamily="34" charset="0"/>
              </a:rPr>
              <a:t>Excellence in Project Execution and Management/Team Approach</a:t>
            </a:r>
            <a:endParaRPr lang="en-US" sz="1800" b="1" dirty="0">
              <a:solidFill>
                <a:schemeClr val="tx1"/>
              </a:solidFill>
              <a:latin typeface="Arial" panose="020B0604020202020204" pitchFamily="34" charset="0"/>
            </a:endParaRPr>
          </a:p>
          <a:p>
            <a:pPr marL="742950" lvl="1" indent="-285750">
              <a:buFont typeface="Arial" panose="020B0604020202020204" pitchFamily="34" charset="0"/>
              <a:buChar char="•"/>
            </a:pPr>
            <a:r>
              <a:rPr lang="en-US" sz="1800" i="1" dirty="0" smtClean="0">
                <a:latin typeface="Arial" panose="020B0604020202020204" pitchFamily="34" charset="0"/>
              </a:rPr>
              <a:t>Efficient execution of construction type; was partnering utilized, value engineering proposals, safety results developed, etc.</a:t>
            </a:r>
            <a:endParaRPr lang="en-US" sz="1800" i="1" dirty="0">
              <a:latin typeface="Arial" panose="020B0604020202020204" pitchFamily="34" charset="0"/>
            </a:endParaRPr>
          </a:p>
          <a:p>
            <a:pPr marL="285750" indent="-285750">
              <a:buFont typeface="Arial" panose="020B0604020202020204" pitchFamily="34" charset="0"/>
              <a:buChar char="•"/>
            </a:pPr>
            <a:r>
              <a:rPr lang="en-US" sz="1800" b="1" dirty="0">
                <a:solidFill>
                  <a:schemeClr val="tx1"/>
                </a:solidFill>
                <a:latin typeface="Arial" panose="020B0604020202020204" pitchFamily="34" charset="0"/>
              </a:rPr>
              <a:t>Excellence in </a:t>
            </a:r>
            <a:r>
              <a:rPr lang="en-US" sz="1800" b="1" dirty="0" smtClean="0">
                <a:solidFill>
                  <a:schemeClr val="tx1"/>
                </a:solidFill>
                <a:latin typeface="Arial" panose="020B0604020202020204" pitchFamily="34" charset="0"/>
              </a:rPr>
              <a:t>Client Service and/or Contribution to the Community</a:t>
            </a:r>
            <a:endParaRPr lang="en-US" sz="1800" b="1" dirty="0">
              <a:solidFill>
                <a:schemeClr val="tx1"/>
              </a:solidFill>
              <a:latin typeface="Arial" panose="020B0604020202020204" pitchFamily="34" charset="0"/>
            </a:endParaRPr>
          </a:p>
          <a:p>
            <a:pPr marL="742950" lvl="1" indent="-285750">
              <a:buFont typeface="Arial" panose="020B0604020202020204" pitchFamily="34" charset="0"/>
              <a:buChar char="•"/>
            </a:pPr>
            <a:r>
              <a:rPr lang="en-US" sz="1800" i="1" dirty="0" smtClean="0">
                <a:latin typeface="Arial" panose="020B0604020202020204" pitchFamily="34" charset="0"/>
              </a:rPr>
              <a:t>Did you provide special or unique contributions to the community; you can provide client testimonials; was your project recognized </a:t>
            </a:r>
            <a:br>
              <a:rPr lang="en-US" sz="1800" i="1" dirty="0" smtClean="0">
                <a:latin typeface="Arial" panose="020B0604020202020204" pitchFamily="34" charset="0"/>
              </a:rPr>
            </a:br>
            <a:r>
              <a:rPr lang="en-US" sz="1800" i="1" dirty="0" smtClean="0">
                <a:latin typeface="Arial" panose="020B0604020202020204" pitchFamily="34" charset="0"/>
              </a:rPr>
              <a:t>in any way?</a:t>
            </a:r>
            <a:endParaRPr lang="en-US" sz="1800" i="1" dirty="0">
              <a:latin typeface="Arial" panose="020B0604020202020204" pitchFamily="34" charset="0"/>
            </a:endParaRPr>
          </a:p>
          <a:p>
            <a:pPr marL="285750" indent="-285750">
              <a:buFont typeface="Arial" panose="020B0604020202020204" pitchFamily="34" charset="0"/>
              <a:buChar char="•"/>
            </a:pPr>
            <a:endParaRPr lang="en-US" sz="1800" i="1" dirty="0">
              <a:solidFill>
                <a:schemeClr val="tx1"/>
              </a:solidFill>
              <a:latin typeface="Arial" panose="020B0604020202020204" pitchFamily="34" charset="0"/>
            </a:endParaRPr>
          </a:p>
        </p:txBody>
      </p:sp>
      <p:pic>
        <p:nvPicPr>
          <p:cNvPr id="7" name="Picture 6"/>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6377" y="2503420"/>
            <a:ext cx="503464" cy="503464"/>
          </a:xfrm>
          <a:prstGeom prst="rect">
            <a:avLst/>
          </a:prstGeom>
          <a:noFill/>
          <a:ln>
            <a:noFill/>
          </a:ln>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5998" y="1007565"/>
            <a:ext cx="2970839" cy="424151"/>
          </a:xfrm>
          <a:prstGeom prst="rect">
            <a:avLst/>
          </a:prstGeom>
        </p:spPr>
      </p:pic>
    </p:spTree>
    <p:extLst>
      <p:ext uri="{BB962C8B-B14F-4D97-AF65-F5344CB8AC3E}">
        <p14:creationId xmlns:p14="http://schemas.microsoft.com/office/powerpoint/2010/main" val="3149564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SELECTION OF A PROJECT:</a:t>
            </a:r>
            <a:br>
              <a:rPr lang="en-US" dirty="0" smtClean="0"/>
            </a:br>
            <a:r>
              <a:rPr lang="en-US" dirty="0" smtClean="0"/>
              <a:t>NOMINATION CRITERIA, cont’d.</a:t>
            </a:r>
            <a:endParaRPr lang="en-US" dirty="0"/>
          </a:p>
        </p:txBody>
      </p:sp>
      <p:sp>
        <p:nvSpPr>
          <p:cNvPr id="4" name="Text Placeholder 3"/>
          <p:cNvSpPr>
            <a:spLocks noGrp="1"/>
          </p:cNvSpPr>
          <p:nvPr>
            <p:ph type="body" sz="half" idx="2"/>
          </p:nvPr>
        </p:nvSpPr>
        <p:spPr>
          <a:xfrm>
            <a:off x="629841" y="2193324"/>
            <a:ext cx="8205240" cy="4664676"/>
          </a:xfrm>
        </p:spPr>
        <p:txBody>
          <a:bodyPr/>
          <a:lstStyle/>
          <a:p>
            <a:endParaRPr lang="en-US" dirty="0" smtClean="0"/>
          </a:p>
          <a:p>
            <a:r>
              <a:rPr lang="en-US" sz="2400" dirty="0" smtClean="0">
                <a:solidFill>
                  <a:schemeClr val="tx1"/>
                </a:solidFill>
                <a:latin typeface="Arial" panose="020B0604020202020204" pitchFamily="34" charset="0"/>
              </a:rPr>
              <a:t>ACE Awards Nomination Criteria</a:t>
            </a:r>
          </a:p>
          <a:p>
            <a:pPr marL="285750" indent="-285750">
              <a:buFont typeface="Arial" panose="020B0604020202020204" pitchFamily="34" charset="0"/>
              <a:buChar char="•"/>
            </a:pPr>
            <a:r>
              <a:rPr lang="en-US" sz="1800" b="1" dirty="0" smtClean="0">
                <a:solidFill>
                  <a:schemeClr val="tx1"/>
                </a:solidFill>
                <a:latin typeface="Arial" panose="020B0604020202020204" pitchFamily="34" charset="0"/>
              </a:rPr>
              <a:t>Construction Innovations / State-of-the-Art Advancement</a:t>
            </a:r>
          </a:p>
          <a:p>
            <a:pPr marL="742950" lvl="1" indent="-285750">
              <a:buFont typeface="Arial" panose="020B0604020202020204" pitchFamily="34" charset="0"/>
              <a:buChar char="•"/>
            </a:pPr>
            <a:r>
              <a:rPr lang="en-US" sz="1800" i="1" dirty="0" smtClean="0">
                <a:solidFill>
                  <a:schemeClr val="tx1"/>
                </a:solidFill>
                <a:latin typeface="Arial" panose="020B0604020202020204" pitchFamily="34" charset="0"/>
              </a:rPr>
              <a:t>Innovative use of construction techniques, manpower, equipment or materials; the incorporation of new ideas and the most up-to-date knowledge in order to make advancements; could include elements like technology, such as BIM, processes such as IPD / Lean Construction / LEED.</a:t>
            </a:r>
          </a:p>
          <a:p>
            <a:pPr marL="285750" indent="-285750">
              <a:buFont typeface="Arial" panose="020B0604020202020204" pitchFamily="34" charset="0"/>
              <a:buChar char="•"/>
            </a:pPr>
            <a:r>
              <a:rPr lang="en-US" sz="1800" b="1" dirty="0" smtClean="0">
                <a:solidFill>
                  <a:schemeClr val="tx1"/>
                </a:solidFill>
                <a:latin typeface="Arial" panose="020B0604020202020204" pitchFamily="34" charset="0"/>
              </a:rPr>
              <a:t>Environmental / Safety</a:t>
            </a:r>
            <a:endParaRPr lang="en-US" sz="1800" b="1" dirty="0">
              <a:solidFill>
                <a:schemeClr val="tx1"/>
              </a:solidFill>
              <a:latin typeface="Arial" panose="020B0604020202020204" pitchFamily="34" charset="0"/>
            </a:endParaRPr>
          </a:p>
          <a:p>
            <a:pPr marL="742950" lvl="1" indent="-285750">
              <a:buFont typeface="Arial" panose="020B0604020202020204" pitchFamily="34" charset="0"/>
              <a:buChar char="•"/>
            </a:pPr>
            <a:r>
              <a:rPr lang="en-US" sz="1800" i="1" dirty="0" smtClean="0">
                <a:latin typeface="Arial" panose="020B0604020202020204" pitchFamily="34" charset="0"/>
              </a:rPr>
              <a:t>How safety was viewed as an integral part of the project by providing an overview of the implementation of your firm’s safety plan and commitment to safety, total hours worked vs. lost time hours, etc.; sensitivity to environment and surroundings including Green Building techniques.</a:t>
            </a:r>
            <a:endParaRPr lang="en-US" sz="1800" i="1" dirty="0">
              <a:latin typeface="Arial" panose="020B0604020202020204" pitchFamily="34" charset="0"/>
            </a:endParaRPr>
          </a:p>
          <a:p>
            <a:pPr marL="285750" indent="-285750">
              <a:buFont typeface="Arial" panose="020B0604020202020204" pitchFamily="34" charset="0"/>
              <a:buChar char="•"/>
            </a:pPr>
            <a:endParaRPr lang="en-US" sz="1800" i="1" dirty="0">
              <a:solidFill>
                <a:schemeClr val="tx1"/>
              </a:solidFill>
              <a:latin typeface="Arial" panose="020B0604020202020204" pitchFamily="34" charset="0"/>
            </a:endParaRPr>
          </a:p>
        </p:txBody>
      </p:sp>
      <p:pic>
        <p:nvPicPr>
          <p:cNvPr id="7" name="Picture 6"/>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6377" y="2503420"/>
            <a:ext cx="503464" cy="503464"/>
          </a:xfrm>
          <a:prstGeom prst="rect">
            <a:avLst/>
          </a:prstGeom>
          <a:noFill/>
          <a:ln>
            <a:noFill/>
          </a:ln>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5998" y="1007565"/>
            <a:ext cx="2970839" cy="424151"/>
          </a:xfrm>
          <a:prstGeom prst="rect">
            <a:avLst/>
          </a:prstGeom>
        </p:spPr>
      </p:pic>
    </p:spTree>
    <p:extLst>
      <p:ext uri="{BB962C8B-B14F-4D97-AF65-F5344CB8AC3E}">
        <p14:creationId xmlns:p14="http://schemas.microsoft.com/office/powerpoint/2010/main" val="601251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HOW TO PUT TOGETHER</a:t>
            </a:r>
            <a:br>
              <a:rPr lang="en-US" dirty="0" smtClean="0"/>
            </a:br>
            <a:r>
              <a:rPr lang="en-US" dirty="0" smtClean="0"/>
              <a:t>AN ACE ENTRY</a:t>
            </a:r>
            <a:endParaRPr lang="en-US" dirty="0"/>
          </a:p>
        </p:txBody>
      </p:sp>
      <p:sp>
        <p:nvSpPr>
          <p:cNvPr id="4" name="Text Placeholder 3"/>
          <p:cNvSpPr>
            <a:spLocks noGrp="1"/>
          </p:cNvSpPr>
          <p:nvPr>
            <p:ph type="body" sz="half" idx="2"/>
          </p:nvPr>
        </p:nvSpPr>
        <p:spPr>
          <a:xfrm>
            <a:off x="629841" y="2193324"/>
            <a:ext cx="8365878" cy="4664676"/>
          </a:xfrm>
        </p:spPr>
        <p:txBody>
          <a:bodyPr/>
          <a:lstStyle/>
          <a:p>
            <a:endParaRPr lang="en-US" dirty="0" smtClean="0"/>
          </a:p>
          <a:p>
            <a:r>
              <a:rPr lang="en-US" sz="2400" dirty="0" smtClean="0">
                <a:solidFill>
                  <a:schemeClr val="tx1"/>
                </a:solidFill>
                <a:latin typeface="Arial" panose="020B0604020202020204" pitchFamily="34" charset="0"/>
              </a:rPr>
              <a:t>Identifying Winning Projects</a:t>
            </a:r>
          </a:p>
          <a:p>
            <a:pPr marL="285750" indent="-285750">
              <a:buFont typeface="Arial" panose="020B0604020202020204" pitchFamily="34" charset="0"/>
              <a:buChar char="•"/>
            </a:pPr>
            <a:r>
              <a:rPr lang="en-US" sz="1800" b="1" dirty="0" smtClean="0">
                <a:solidFill>
                  <a:schemeClr val="tx1"/>
                </a:solidFill>
                <a:latin typeface="Arial" panose="020B0604020202020204" pitchFamily="34" charset="0"/>
              </a:rPr>
              <a:t>You’ve run the list of projects to choose from – but how do you know which ones have the best chance of winning? In my experience…</a:t>
            </a:r>
          </a:p>
          <a:p>
            <a:pPr marL="742950" lvl="1" indent="-285750">
              <a:buFont typeface="Arial" panose="020B0604020202020204" pitchFamily="34" charset="0"/>
              <a:buChar char="•"/>
            </a:pPr>
            <a:r>
              <a:rPr lang="en-US" sz="1800" dirty="0" smtClean="0">
                <a:latin typeface="Arial" panose="020B0604020202020204" pitchFamily="34" charset="0"/>
              </a:rPr>
              <a:t>Projects that have name recognition or are well-known in the community</a:t>
            </a:r>
          </a:p>
          <a:p>
            <a:pPr marL="742950" lvl="1" indent="-285750">
              <a:buFont typeface="Arial" panose="020B0604020202020204" pitchFamily="34" charset="0"/>
              <a:buChar char="•"/>
            </a:pPr>
            <a:r>
              <a:rPr lang="en-US" sz="1800" dirty="0" smtClean="0">
                <a:solidFill>
                  <a:schemeClr val="tx1"/>
                </a:solidFill>
                <a:latin typeface="Arial" panose="020B0604020202020204" pitchFamily="34" charset="0"/>
              </a:rPr>
              <a:t>Projects that have a compelling story:</a:t>
            </a:r>
          </a:p>
          <a:p>
            <a:pPr marL="1084262" lvl="1" indent="-342900">
              <a:buFont typeface="+mj-lt"/>
              <a:buAutoNum type="arabicPeriod"/>
            </a:pPr>
            <a:r>
              <a:rPr lang="en-US" sz="1800" b="1" u="sng" dirty="0" smtClean="0">
                <a:latin typeface="Arial" panose="020B0604020202020204" pitchFamily="34" charset="0"/>
              </a:rPr>
              <a:t>Were difficult to construct </a:t>
            </a:r>
            <a:r>
              <a:rPr lang="en-US" sz="1800" b="1" dirty="0" smtClean="0">
                <a:latin typeface="Arial" panose="020B0604020202020204" pitchFamily="34" charset="0"/>
              </a:rPr>
              <a:t>– </a:t>
            </a:r>
            <a:r>
              <a:rPr lang="en-US" sz="1800" dirty="0" smtClean="0">
                <a:latin typeface="Arial" panose="020B0604020202020204" pitchFamily="34" charset="0"/>
              </a:rPr>
              <a:t>many challenges were overcome</a:t>
            </a:r>
          </a:p>
          <a:p>
            <a:pPr marL="1084263" lvl="1" indent="-342900">
              <a:buFont typeface="+mj-lt"/>
              <a:buAutoNum type="arabicPeriod"/>
            </a:pPr>
            <a:r>
              <a:rPr lang="en-US" sz="1800" b="1" u="sng" dirty="0" smtClean="0">
                <a:latin typeface="Arial" panose="020B0604020202020204" pitchFamily="34" charset="0"/>
              </a:rPr>
              <a:t>Will benefit the community </a:t>
            </a:r>
            <a:r>
              <a:rPr lang="en-US" sz="1800" dirty="0" smtClean="0">
                <a:latin typeface="Arial" panose="020B0604020202020204" pitchFamily="34" charset="0"/>
              </a:rPr>
              <a:t>– providing some tangible benefit to the community through the construction of the project</a:t>
            </a:r>
          </a:p>
          <a:p>
            <a:pPr marL="1084263" lvl="1" indent="-342900">
              <a:buFont typeface="+mj-lt"/>
              <a:buAutoNum type="arabicPeriod"/>
            </a:pPr>
            <a:r>
              <a:rPr lang="en-US" sz="1800" b="1" u="sng" dirty="0" smtClean="0">
                <a:solidFill>
                  <a:schemeClr val="tx1"/>
                </a:solidFill>
                <a:latin typeface="Arial" panose="020B0604020202020204" pitchFamily="34" charset="0"/>
              </a:rPr>
              <a:t>Involved a partnership with another GC/subcontractor </a:t>
            </a:r>
            <a:r>
              <a:rPr lang="en-US" sz="1800" dirty="0" smtClean="0">
                <a:solidFill>
                  <a:schemeClr val="tx1"/>
                </a:solidFill>
                <a:latin typeface="Arial" panose="020B0604020202020204" pitchFamily="34" charset="0"/>
              </a:rPr>
              <a:t>in order to achieve the project successfully (submitted as a dual entry but one of the nominating companies must be an AGC member)</a:t>
            </a:r>
          </a:p>
          <a:p>
            <a:pPr marL="1084263" lvl="1" indent="-342900">
              <a:buFont typeface="+mj-lt"/>
              <a:buAutoNum type="arabicPeriod"/>
            </a:pPr>
            <a:r>
              <a:rPr lang="en-US" sz="1800" b="1" u="sng" dirty="0" smtClean="0">
                <a:latin typeface="Arial" panose="020B0604020202020204" pitchFamily="34" charset="0"/>
              </a:rPr>
              <a:t>Demonstrated a Herculean team work effort </a:t>
            </a:r>
            <a:r>
              <a:rPr lang="en-US" sz="1800" dirty="0" smtClean="0">
                <a:latin typeface="Arial" panose="020B0604020202020204" pitchFamily="34" charset="0"/>
              </a:rPr>
              <a:t>to complete the project successfully</a:t>
            </a:r>
          </a:p>
          <a:p>
            <a:pPr marL="1084263" lvl="1" indent="-342900">
              <a:buFont typeface="+mj-lt"/>
              <a:buAutoNum type="arabicPeriod"/>
            </a:pPr>
            <a:r>
              <a:rPr lang="en-US" sz="1800" b="1" u="sng" dirty="0" smtClean="0">
                <a:solidFill>
                  <a:schemeClr val="tx1"/>
                </a:solidFill>
                <a:latin typeface="Arial" panose="020B0604020202020204" pitchFamily="34" charset="0"/>
              </a:rPr>
              <a:t>Were unique/innovative</a:t>
            </a:r>
            <a:r>
              <a:rPr lang="en-US" sz="1800" b="1" dirty="0" smtClean="0">
                <a:solidFill>
                  <a:schemeClr val="tx1"/>
                </a:solidFill>
                <a:latin typeface="Arial" panose="020B0604020202020204" pitchFamily="34" charset="0"/>
              </a:rPr>
              <a:t>, </a:t>
            </a:r>
            <a:r>
              <a:rPr lang="en-US" sz="1800" dirty="0" smtClean="0">
                <a:solidFill>
                  <a:schemeClr val="tx1"/>
                </a:solidFill>
                <a:latin typeface="Arial" panose="020B0604020202020204" pitchFamily="34" charset="0"/>
              </a:rPr>
              <a:t>first-of-their-kind type projects</a:t>
            </a:r>
          </a:p>
          <a:p>
            <a:pPr marL="285750" indent="-285750">
              <a:buFont typeface="Arial" panose="020B0604020202020204" pitchFamily="34" charset="0"/>
              <a:buChar char="•"/>
            </a:pPr>
            <a:endParaRPr lang="en-US" sz="1800" i="1" dirty="0">
              <a:solidFill>
                <a:schemeClr val="tx1"/>
              </a:solidFill>
              <a:latin typeface="Arial" panose="020B0604020202020204" pitchFamily="34" charset="0"/>
            </a:endParaRPr>
          </a:p>
        </p:txBody>
      </p:sp>
      <p:pic>
        <p:nvPicPr>
          <p:cNvPr id="7" name="Picture 6"/>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6377" y="2503420"/>
            <a:ext cx="503464" cy="503464"/>
          </a:xfrm>
          <a:prstGeom prst="rect">
            <a:avLst/>
          </a:prstGeom>
          <a:noFill/>
          <a:ln>
            <a:noFill/>
          </a:ln>
        </p:spPr>
      </p:pic>
      <p:sp>
        <p:nvSpPr>
          <p:cNvPr id="3" name="TextBox 2"/>
          <p:cNvSpPr txBox="1"/>
          <p:nvPr/>
        </p:nvSpPr>
        <p:spPr>
          <a:xfrm>
            <a:off x="377836" y="2019741"/>
            <a:ext cx="4342445" cy="369332"/>
          </a:xfrm>
          <a:prstGeom prst="rect">
            <a:avLst/>
          </a:prstGeom>
          <a:noFill/>
        </p:spPr>
        <p:txBody>
          <a:bodyPr wrap="square" rtlCol="0">
            <a:spAutoFit/>
          </a:bodyPr>
          <a:lstStyle/>
          <a:p>
            <a:r>
              <a:rPr lang="en-US" b="1" i="1" dirty="0" smtClean="0">
                <a:solidFill>
                  <a:prstClr val="white"/>
                </a:solidFill>
              </a:rPr>
              <a:t>[S.O.S. = Save Our Sanity]</a:t>
            </a:r>
            <a:endParaRPr lang="en-US" b="1" i="1" dirty="0">
              <a:solidFill>
                <a:prstClr val="white"/>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78846" y="861382"/>
            <a:ext cx="1993692" cy="895350"/>
          </a:xfrm>
          <a:prstGeom prst="rect">
            <a:avLst/>
          </a:prstGeom>
        </p:spPr>
      </p:pic>
    </p:spTree>
    <p:extLst>
      <p:ext uri="{BB962C8B-B14F-4D97-AF65-F5344CB8AC3E}">
        <p14:creationId xmlns:p14="http://schemas.microsoft.com/office/powerpoint/2010/main" val="1459468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HOW TO PUT TOGETHER</a:t>
            </a:r>
            <a:br>
              <a:rPr lang="en-US" dirty="0" smtClean="0"/>
            </a:br>
            <a:r>
              <a:rPr lang="en-US" dirty="0" smtClean="0"/>
              <a:t>AN ACE ENTRY</a:t>
            </a:r>
            <a:endParaRPr lang="en-US" dirty="0"/>
          </a:p>
        </p:txBody>
      </p:sp>
      <p:sp>
        <p:nvSpPr>
          <p:cNvPr id="4" name="Text Placeholder 3"/>
          <p:cNvSpPr>
            <a:spLocks noGrp="1"/>
          </p:cNvSpPr>
          <p:nvPr>
            <p:ph type="body" sz="half" idx="2"/>
          </p:nvPr>
        </p:nvSpPr>
        <p:spPr>
          <a:xfrm>
            <a:off x="629841" y="2125361"/>
            <a:ext cx="8365878" cy="4819135"/>
          </a:xfrm>
        </p:spPr>
        <p:txBody>
          <a:bodyPr>
            <a:normAutofit/>
          </a:bodyPr>
          <a:lstStyle/>
          <a:p>
            <a:endParaRPr lang="en-US" dirty="0" smtClean="0"/>
          </a:p>
          <a:p>
            <a:r>
              <a:rPr lang="en-US" sz="2400" dirty="0" smtClean="0">
                <a:solidFill>
                  <a:schemeClr val="tx1"/>
                </a:solidFill>
                <a:latin typeface="Arial" panose="020B0604020202020204" pitchFamily="34" charset="0"/>
              </a:rPr>
              <a:t>Generating Content: How do </a:t>
            </a:r>
            <a:r>
              <a:rPr lang="en-US" sz="2400" dirty="0">
                <a:solidFill>
                  <a:schemeClr val="tx1"/>
                </a:solidFill>
                <a:latin typeface="Arial" panose="020B0604020202020204" pitchFamily="34" charset="0"/>
              </a:rPr>
              <a:t>y</a:t>
            </a:r>
            <a:r>
              <a:rPr lang="en-US" sz="2400" dirty="0" smtClean="0">
                <a:solidFill>
                  <a:schemeClr val="tx1"/>
                </a:solidFill>
                <a:latin typeface="Arial" panose="020B0604020202020204" pitchFamily="34" charset="0"/>
              </a:rPr>
              <a:t>ou </a:t>
            </a:r>
            <a:r>
              <a:rPr lang="en-US" sz="2400" dirty="0">
                <a:solidFill>
                  <a:schemeClr val="tx1"/>
                </a:solidFill>
                <a:latin typeface="Arial" panose="020B0604020202020204" pitchFamily="34" charset="0"/>
              </a:rPr>
              <a:t>s</a:t>
            </a:r>
            <a:r>
              <a:rPr lang="en-US" sz="2400" dirty="0" smtClean="0">
                <a:solidFill>
                  <a:schemeClr val="tx1"/>
                </a:solidFill>
                <a:latin typeface="Arial" panose="020B0604020202020204" pitchFamily="34" charset="0"/>
              </a:rPr>
              <a:t>tart?</a:t>
            </a:r>
          </a:p>
          <a:p>
            <a:r>
              <a:rPr lang="en-US" sz="1800" b="1" dirty="0" smtClean="0">
                <a:solidFill>
                  <a:srgbClr val="005051"/>
                </a:solidFill>
                <a:latin typeface="Arial" panose="020B0604020202020204" pitchFamily="34" charset="0"/>
              </a:rPr>
              <a:t>IDENTIFICATION OF INTERNAL SUBJECT MATTER EXPERTS (SMEs)</a:t>
            </a:r>
          </a:p>
          <a:p>
            <a:pPr marL="284163" lvl="1" indent="-284163">
              <a:buFont typeface="Arial" panose="020B0604020202020204" pitchFamily="34" charset="0"/>
              <a:buChar char="•"/>
            </a:pPr>
            <a:r>
              <a:rPr lang="en-US" sz="1900" dirty="0" smtClean="0">
                <a:latin typeface="Arial" panose="020B0604020202020204" pitchFamily="34" charset="0"/>
              </a:rPr>
              <a:t>If you’ve never done an extensive nomination process before, you need to first identify </a:t>
            </a:r>
            <a:r>
              <a:rPr lang="en-US" sz="1900" u="sng" dirty="0" smtClean="0">
                <a:latin typeface="Arial" panose="020B0604020202020204" pitchFamily="34" charset="0"/>
              </a:rPr>
              <a:t>at least two people </a:t>
            </a:r>
            <a:r>
              <a:rPr lang="en-US" sz="1900" dirty="0" smtClean="0">
                <a:latin typeface="Arial" panose="020B0604020202020204" pitchFamily="34" charset="0"/>
              </a:rPr>
              <a:t>who can help you with the creation of nomination content</a:t>
            </a:r>
          </a:p>
          <a:p>
            <a:pPr marL="284163" lvl="1" indent="-284163">
              <a:buFont typeface="Arial" panose="020B0604020202020204" pitchFamily="34" charset="0"/>
              <a:buChar char="•"/>
            </a:pPr>
            <a:r>
              <a:rPr lang="en-US" sz="1900" dirty="0" smtClean="0">
                <a:solidFill>
                  <a:schemeClr val="tx1"/>
                </a:solidFill>
                <a:latin typeface="Arial" panose="020B0604020202020204" pitchFamily="34" charset="0"/>
              </a:rPr>
              <a:t>These people should have closely worked on the project – typically in project management and field supervisory roles</a:t>
            </a:r>
          </a:p>
          <a:p>
            <a:pPr marL="568325" lvl="2" indent="-284163">
              <a:buFont typeface="Arial" panose="020B0604020202020204" pitchFamily="34" charset="0"/>
              <a:buChar char="•"/>
            </a:pPr>
            <a:r>
              <a:rPr lang="en-US" sz="1700" b="1" i="1" dirty="0" smtClean="0">
                <a:solidFill>
                  <a:srgbClr val="005051"/>
                </a:solidFill>
                <a:latin typeface="Arial" panose="020B0604020202020204" pitchFamily="34" charset="0"/>
              </a:rPr>
              <a:t>Project Managers </a:t>
            </a:r>
            <a:r>
              <a:rPr lang="en-US" sz="1700" dirty="0" smtClean="0">
                <a:latin typeface="Arial" panose="020B0604020202020204" pitchFamily="34" charset="0"/>
              </a:rPr>
              <a:t>can speak to the overall project schedule and the various internal process steps to achieve it – as well as issues/challenges and what they had to overcome to achieve the project</a:t>
            </a:r>
          </a:p>
          <a:p>
            <a:pPr marL="568325" lvl="2" indent="-284163">
              <a:buFont typeface="Arial" panose="020B0604020202020204" pitchFamily="34" charset="0"/>
              <a:buChar char="•"/>
            </a:pPr>
            <a:r>
              <a:rPr lang="en-US" sz="1700" b="1" i="1" dirty="0" smtClean="0">
                <a:solidFill>
                  <a:srgbClr val="005051"/>
                </a:solidFill>
                <a:latin typeface="Arial" panose="020B0604020202020204" pitchFamily="34" charset="0"/>
              </a:rPr>
              <a:t>Field Supervisors/Superintendents </a:t>
            </a:r>
            <a:r>
              <a:rPr lang="en-US" sz="1700" dirty="0" smtClean="0">
                <a:solidFill>
                  <a:schemeClr val="tx1"/>
                </a:solidFill>
                <a:latin typeface="Arial" panose="020B0604020202020204" pitchFamily="34" charset="0"/>
              </a:rPr>
              <a:t>can speak to teamwork on the job site with your own team and across the holistic GC/subcontractor team – as well as communication, safety, schedule, construction issues, and other topics</a:t>
            </a:r>
          </a:p>
          <a:p>
            <a:pPr lvl="1"/>
            <a:endParaRPr lang="en-US" sz="1800" i="1" dirty="0">
              <a:solidFill>
                <a:schemeClr val="tx1"/>
              </a:solidFill>
              <a:latin typeface="Arial" panose="020B0604020202020204" pitchFamily="34" charset="0"/>
            </a:endParaRPr>
          </a:p>
        </p:txBody>
      </p:sp>
      <p:pic>
        <p:nvPicPr>
          <p:cNvPr id="7" name="Picture 6"/>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6377" y="2389073"/>
            <a:ext cx="503464" cy="503464"/>
          </a:xfrm>
          <a:prstGeom prst="rect">
            <a:avLst/>
          </a:prstGeom>
          <a:noFill/>
          <a:ln>
            <a:noFill/>
          </a:ln>
        </p:spPr>
      </p:pic>
      <p:sp>
        <p:nvSpPr>
          <p:cNvPr id="3" name="TextBox 2"/>
          <p:cNvSpPr txBox="1"/>
          <p:nvPr/>
        </p:nvSpPr>
        <p:spPr>
          <a:xfrm>
            <a:off x="377836" y="2019741"/>
            <a:ext cx="4342445" cy="369332"/>
          </a:xfrm>
          <a:prstGeom prst="rect">
            <a:avLst/>
          </a:prstGeom>
          <a:noFill/>
        </p:spPr>
        <p:txBody>
          <a:bodyPr wrap="square" rtlCol="0">
            <a:spAutoFit/>
          </a:bodyPr>
          <a:lstStyle/>
          <a:p>
            <a:r>
              <a:rPr lang="en-US" b="1" i="1" dirty="0" smtClean="0">
                <a:solidFill>
                  <a:prstClr val="white"/>
                </a:solidFill>
              </a:rPr>
              <a:t>[S.O.S. = Save Our Sanity]</a:t>
            </a:r>
            <a:endParaRPr lang="en-US" b="1" i="1" dirty="0">
              <a:solidFill>
                <a:prstClr val="white"/>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69558" y="793007"/>
            <a:ext cx="1460080" cy="990599"/>
          </a:xfrm>
          <a:prstGeom prst="rect">
            <a:avLst/>
          </a:prstGeom>
        </p:spPr>
      </p:pic>
    </p:spTree>
    <p:extLst>
      <p:ext uri="{BB962C8B-B14F-4D97-AF65-F5344CB8AC3E}">
        <p14:creationId xmlns:p14="http://schemas.microsoft.com/office/powerpoint/2010/main" val="554875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HOW TO PUT TOGETHER</a:t>
            </a:r>
            <a:br>
              <a:rPr lang="en-US" dirty="0" smtClean="0"/>
            </a:br>
            <a:r>
              <a:rPr lang="en-US" dirty="0" smtClean="0"/>
              <a:t>AN ACE ENTRY</a:t>
            </a:r>
            <a:endParaRPr lang="en-US" dirty="0"/>
          </a:p>
        </p:txBody>
      </p:sp>
      <p:sp>
        <p:nvSpPr>
          <p:cNvPr id="4" name="Text Placeholder 3"/>
          <p:cNvSpPr>
            <a:spLocks noGrp="1"/>
          </p:cNvSpPr>
          <p:nvPr>
            <p:ph type="body" sz="half" idx="2"/>
          </p:nvPr>
        </p:nvSpPr>
        <p:spPr>
          <a:xfrm>
            <a:off x="629841" y="2125361"/>
            <a:ext cx="8365878" cy="4819135"/>
          </a:xfrm>
        </p:spPr>
        <p:txBody>
          <a:bodyPr>
            <a:normAutofit/>
          </a:bodyPr>
          <a:lstStyle/>
          <a:p>
            <a:endParaRPr lang="en-US" dirty="0" smtClean="0"/>
          </a:p>
          <a:p>
            <a:r>
              <a:rPr lang="en-US" sz="2400" dirty="0" smtClean="0">
                <a:solidFill>
                  <a:schemeClr val="tx1"/>
                </a:solidFill>
                <a:latin typeface="Arial" panose="020B0604020202020204" pitchFamily="34" charset="0"/>
              </a:rPr>
              <a:t>Generating Content: How do </a:t>
            </a:r>
            <a:r>
              <a:rPr lang="en-US" sz="2400" dirty="0">
                <a:solidFill>
                  <a:schemeClr val="tx1"/>
                </a:solidFill>
                <a:latin typeface="Arial" panose="020B0604020202020204" pitchFamily="34" charset="0"/>
              </a:rPr>
              <a:t>y</a:t>
            </a:r>
            <a:r>
              <a:rPr lang="en-US" sz="2400" dirty="0" smtClean="0">
                <a:solidFill>
                  <a:schemeClr val="tx1"/>
                </a:solidFill>
                <a:latin typeface="Arial" panose="020B0604020202020204" pitchFamily="34" charset="0"/>
              </a:rPr>
              <a:t>ou </a:t>
            </a:r>
            <a:r>
              <a:rPr lang="en-US" sz="2400" dirty="0">
                <a:solidFill>
                  <a:schemeClr val="tx1"/>
                </a:solidFill>
                <a:latin typeface="Arial" panose="020B0604020202020204" pitchFamily="34" charset="0"/>
              </a:rPr>
              <a:t>s</a:t>
            </a:r>
            <a:r>
              <a:rPr lang="en-US" sz="2400" dirty="0" smtClean="0">
                <a:solidFill>
                  <a:schemeClr val="tx1"/>
                </a:solidFill>
                <a:latin typeface="Arial" panose="020B0604020202020204" pitchFamily="34" charset="0"/>
              </a:rPr>
              <a:t>tart?</a:t>
            </a:r>
          </a:p>
          <a:p>
            <a:r>
              <a:rPr lang="en-US" sz="1800" b="1" dirty="0" smtClean="0">
                <a:solidFill>
                  <a:srgbClr val="005051"/>
                </a:solidFill>
                <a:latin typeface="Arial" panose="020B0604020202020204" pitchFamily="34" charset="0"/>
              </a:rPr>
              <a:t>IDENTIFICATION OF INTERNAL SUBJECT MATTER EXPERTS (SMEs)</a:t>
            </a:r>
          </a:p>
          <a:p>
            <a:pPr marL="284163" lvl="1" indent="-284163">
              <a:buFont typeface="Arial" panose="020B0604020202020204" pitchFamily="34" charset="0"/>
              <a:buChar char="•"/>
            </a:pPr>
            <a:r>
              <a:rPr lang="en-US" sz="1900" dirty="0" smtClean="0">
                <a:solidFill>
                  <a:schemeClr val="tx1"/>
                </a:solidFill>
                <a:latin typeface="Arial" panose="020B0604020202020204" pitchFamily="34" charset="0"/>
              </a:rPr>
              <a:t>You will want to speak with these internal SMEs </a:t>
            </a:r>
            <a:r>
              <a:rPr lang="en-US" sz="1900" u="sng" dirty="0" smtClean="0">
                <a:solidFill>
                  <a:schemeClr val="tx1"/>
                </a:solidFill>
                <a:latin typeface="Arial" panose="020B0604020202020204" pitchFamily="34" charset="0"/>
              </a:rPr>
              <a:t>as early as possible</a:t>
            </a:r>
            <a:r>
              <a:rPr lang="en-US" sz="1900" dirty="0" smtClean="0">
                <a:solidFill>
                  <a:schemeClr val="tx1"/>
                </a:solidFill>
                <a:latin typeface="Arial" panose="020B0604020202020204" pitchFamily="34" charset="0"/>
              </a:rPr>
              <a:t> before the award deadline but close enough to the end of the project to have full details on the project (suggest at least three months prior to deadline)</a:t>
            </a:r>
          </a:p>
          <a:p>
            <a:pPr marL="742950" lvl="1" indent="-285750">
              <a:buFont typeface="Arial" panose="020B0604020202020204" pitchFamily="34" charset="0"/>
              <a:buChar char="•"/>
            </a:pPr>
            <a:endParaRPr lang="en-US" sz="1800" i="1" dirty="0">
              <a:solidFill>
                <a:schemeClr val="tx1"/>
              </a:solidFill>
              <a:latin typeface="Arial" panose="020B0604020202020204" pitchFamily="34" charset="0"/>
            </a:endParaRPr>
          </a:p>
        </p:txBody>
      </p:sp>
      <p:pic>
        <p:nvPicPr>
          <p:cNvPr id="7" name="Picture 6"/>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6377" y="2389073"/>
            <a:ext cx="503464" cy="503464"/>
          </a:xfrm>
          <a:prstGeom prst="rect">
            <a:avLst/>
          </a:prstGeom>
          <a:noFill/>
          <a:ln>
            <a:noFill/>
          </a:ln>
        </p:spPr>
      </p:pic>
      <p:sp>
        <p:nvSpPr>
          <p:cNvPr id="3" name="TextBox 2"/>
          <p:cNvSpPr txBox="1"/>
          <p:nvPr/>
        </p:nvSpPr>
        <p:spPr>
          <a:xfrm>
            <a:off x="377836" y="2019741"/>
            <a:ext cx="4342445" cy="369332"/>
          </a:xfrm>
          <a:prstGeom prst="rect">
            <a:avLst/>
          </a:prstGeom>
          <a:noFill/>
        </p:spPr>
        <p:txBody>
          <a:bodyPr wrap="square" rtlCol="0">
            <a:spAutoFit/>
          </a:bodyPr>
          <a:lstStyle/>
          <a:p>
            <a:r>
              <a:rPr lang="en-US" b="1" i="1" dirty="0" smtClean="0">
                <a:solidFill>
                  <a:prstClr val="white"/>
                </a:solidFill>
              </a:rPr>
              <a:t>[S.O.S. = Save Our Sanity]</a:t>
            </a:r>
            <a:endParaRPr lang="en-US" b="1" i="1" dirty="0">
              <a:solidFill>
                <a:prstClr val="white"/>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69558" y="793007"/>
            <a:ext cx="1460080" cy="990599"/>
          </a:xfrm>
          <a:prstGeom prst="rect">
            <a:avLst/>
          </a:prstGeom>
        </p:spPr>
      </p:pic>
    </p:spTree>
    <p:extLst>
      <p:ext uri="{BB962C8B-B14F-4D97-AF65-F5344CB8AC3E}">
        <p14:creationId xmlns:p14="http://schemas.microsoft.com/office/powerpoint/2010/main" val="1091075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HOW TO PUT TOGETHER</a:t>
            </a:r>
            <a:br>
              <a:rPr lang="en-US" dirty="0" smtClean="0"/>
            </a:br>
            <a:r>
              <a:rPr lang="en-US" dirty="0" smtClean="0"/>
              <a:t>AN ACE ENTRY</a:t>
            </a:r>
            <a:endParaRPr lang="en-US" dirty="0"/>
          </a:p>
        </p:txBody>
      </p:sp>
      <p:sp>
        <p:nvSpPr>
          <p:cNvPr id="4" name="Text Placeholder 3"/>
          <p:cNvSpPr>
            <a:spLocks noGrp="1"/>
          </p:cNvSpPr>
          <p:nvPr>
            <p:ph type="body" sz="half" idx="2"/>
          </p:nvPr>
        </p:nvSpPr>
        <p:spPr>
          <a:xfrm>
            <a:off x="629841" y="2125361"/>
            <a:ext cx="8365878" cy="4819135"/>
          </a:xfrm>
        </p:spPr>
        <p:txBody>
          <a:bodyPr>
            <a:normAutofit/>
          </a:bodyPr>
          <a:lstStyle/>
          <a:p>
            <a:endParaRPr lang="en-US" dirty="0" smtClean="0"/>
          </a:p>
          <a:p>
            <a:r>
              <a:rPr lang="en-US" sz="2400" dirty="0" smtClean="0">
                <a:solidFill>
                  <a:schemeClr val="tx1"/>
                </a:solidFill>
                <a:latin typeface="Arial" panose="020B0604020202020204" pitchFamily="34" charset="0"/>
              </a:rPr>
              <a:t>Generating Content: How do </a:t>
            </a:r>
            <a:r>
              <a:rPr lang="en-US" sz="2400" dirty="0">
                <a:solidFill>
                  <a:schemeClr val="tx1"/>
                </a:solidFill>
                <a:latin typeface="Arial" panose="020B0604020202020204" pitchFamily="34" charset="0"/>
              </a:rPr>
              <a:t>y</a:t>
            </a:r>
            <a:r>
              <a:rPr lang="en-US" sz="2400" dirty="0" smtClean="0">
                <a:solidFill>
                  <a:schemeClr val="tx1"/>
                </a:solidFill>
                <a:latin typeface="Arial" panose="020B0604020202020204" pitchFamily="34" charset="0"/>
              </a:rPr>
              <a:t>ou </a:t>
            </a:r>
            <a:r>
              <a:rPr lang="en-US" sz="2400" dirty="0">
                <a:solidFill>
                  <a:schemeClr val="tx1"/>
                </a:solidFill>
                <a:latin typeface="Arial" panose="020B0604020202020204" pitchFamily="34" charset="0"/>
              </a:rPr>
              <a:t>s</a:t>
            </a:r>
            <a:r>
              <a:rPr lang="en-US" sz="2400" dirty="0" smtClean="0">
                <a:solidFill>
                  <a:schemeClr val="tx1"/>
                </a:solidFill>
                <a:latin typeface="Arial" panose="020B0604020202020204" pitchFamily="34" charset="0"/>
              </a:rPr>
              <a:t>tart?</a:t>
            </a:r>
          </a:p>
          <a:p>
            <a:pPr marL="285750" indent="-285750">
              <a:buFont typeface="Arial" panose="020B0604020202020204" pitchFamily="34" charset="0"/>
              <a:buChar char="•"/>
            </a:pPr>
            <a:r>
              <a:rPr lang="en-US" sz="1800" b="1" dirty="0" smtClean="0">
                <a:solidFill>
                  <a:srgbClr val="005051"/>
                </a:solidFill>
                <a:latin typeface="Arial" panose="020B0604020202020204" pitchFamily="34" charset="0"/>
              </a:rPr>
              <a:t>PHOTOS, PHOTOS, PHOTOS</a:t>
            </a:r>
          </a:p>
          <a:p>
            <a:pPr marL="742950" lvl="1" indent="-285750">
              <a:buFont typeface="Arial" panose="020B0604020202020204" pitchFamily="34" charset="0"/>
              <a:buChar char="•"/>
            </a:pPr>
            <a:r>
              <a:rPr lang="en-US" sz="1900" dirty="0" smtClean="0">
                <a:latin typeface="Arial" panose="020B0604020202020204" pitchFamily="34" charset="0"/>
              </a:rPr>
              <a:t>You should get the Field Supervisors or teammates on the job site to take photos of each project in all stages of evolution (so ask all field POCs at your job sites to take photos of each project, as they go) – because you might need a few of these, later, for award nominations. Professional photography is a fantastic option if you have the budget.</a:t>
            </a:r>
          </a:p>
          <a:p>
            <a:pPr marL="285750" indent="-285750">
              <a:buFont typeface="Arial" panose="020B0604020202020204" pitchFamily="34" charset="0"/>
              <a:buChar char="•"/>
            </a:pPr>
            <a:r>
              <a:rPr lang="en-US" sz="1800" b="1" dirty="0" smtClean="0">
                <a:solidFill>
                  <a:srgbClr val="005051"/>
                </a:solidFill>
                <a:latin typeface="Arial" panose="020B0604020202020204" pitchFamily="34" charset="0"/>
              </a:rPr>
              <a:t>IF YOU’RE AN ISLAND….</a:t>
            </a:r>
            <a:endParaRPr lang="en-US" sz="1800" b="1" dirty="0">
              <a:solidFill>
                <a:srgbClr val="005051"/>
              </a:solidFill>
              <a:latin typeface="Arial" panose="020B0604020202020204" pitchFamily="34" charset="0"/>
            </a:endParaRPr>
          </a:p>
          <a:p>
            <a:pPr marL="742950" lvl="1" indent="-285750">
              <a:buFont typeface="Arial" panose="020B0604020202020204" pitchFamily="34" charset="0"/>
              <a:buChar char="•"/>
            </a:pPr>
            <a:r>
              <a:rPr lang="en-US" sz="1900" dirty="0" smtClean="0">
                <a:latin typeface="Arial" panose="020B0604020202020204" pitchFamily="34" charset="0"/>
              </a:rPr>
              <a:t>If you have no award nomination process in place and you’re finding you are lacking support in getting the information you need, </a:t>
            </a:r>
            <a:r>
              <a:rPr lang="en-US" sz="1900" u="sng" dirty="0" smtClean="0">
                <a:latin typeface="Arial" panose="020B0604020202020204" pitchFamily="34" charset="0"/>
              </a:rPr>
              <a:t>engage your management/ownership quickly</a:t>
            </a:r>
            <a:r>
              <a:rPr lang="en-US" sz="1900" dirty="0" smtClean="0">
                <a:latin typeface="Arial" panose="020B0604020202020204" pitchFamily="34" charset="0"/>
              </a:rPr>
              <a:t> to help solicit support. Try to have an initial meeting with your management/ownership and the PM/field supervisory teams to detail how the process </a:t>
            </a:r>
            <a:r>
              <a:rPr lang="en-US" sz="1900" dirty="0">
                <a:latin typeface="Arial" panose="020B0604020202020204" pitchFamily="34" charset="0"/>
              </a:rPr>
              <a:t/>
            </a:r>
            <a:br>
              <a:rPr lang="en-US" sz="1900" dirty="0">
                <a:latin typeface="Arial" panose="020B0604020202020204" pitchFamily="34" charset="0"/>
              </a:rPr>
            </a:br>
            <a:r>
              <a:rPr lang="en-US" sz="1900" dirty="0" smtClean="0">
                <a:latin typeface="Arial" panose="020B0604020202020204" pitchFamily="34" charset="0"/>
              </a:rPr>
              <a:t>will be done, going forward.</a:t>
            </a:r>
            <a:endParaRPr lang="en-US" sz="1900" dirty="0">
              <a:latin typeface="Arial" panose="020B0604020202020204" pitchFamily="34" charset="0"/>
            </a:endParaRPr>
          </a:p>
          <a:p>
            <a:pPr lvl="1"/>
            <a:endParaRPr lang="en-US" sz="1800" i="1" dirty="0">
              <a:solidFill>
                <a:schemeClr val="tx1"/>
              </a:solidFill>
              <a:latin typeface="Arial" panose="020B0604020202020204" pitchFamily="34" charset="0"/>
            </a:endParaRPr>
          </a:p>
        </p:txBody>
      </p:sp>
      <p:pic>
        <p:nvPicPr>
          <p:cNvPr id="7" name="Picture 6"/>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6377" y="2389073"/>
            <a:ext cx="503464" cy="503464"/>
          </a:xfrm>
          <a:prstGeom prst="rect">
            <a:avLst/>
          </a:prstGeom>
          <a:noFill/>
          <a:ln>
            <a:noFill/>
          </a:ln>
        </p:spPr>
      </p:pic>
      <p:sp>
        <p:nvSpPr>
          <p:cNvPr id="3" name="TextBox 2"/>
          <p:cNvSpPr txBox="1"/>
          <p:nvPr/>
        </p:nvSpPr>
        <p:spPr>
          <a:xfrm>
            <a:off x="377836" y="2019741"/>
            <a:ext cx="4342445" cy="369332"/>
          </a:xfrm>
          <a:prstGeom prst="rect">
            <a:avLst/>
          </a:prstGeom>
          <a:noFill/>
        </p:spPr>
        <p:txBody>
          <a:bodyPr wrap="square" rtlCol="0">
            <a:spAutoFit/>
          </a:bodyPr>
          <a:lstStyle/>
          <a:p>
            <a:r>
              <a:rPr lang="en-US" b="1" i="1" dirty="0" smtClean="0">
                <a:solidFill>
                  <a:prstClr val="white"/>
                </a:solidFill>
              </a:rPr>
              <a:t>[S.O.S. = Save Our Sanity]</a:t>
            </a:r>
            <a:endParaRPr lang="en-US" b="1" i="1" dirty="0">
              <a:solidFill>
                <a:prstClr val="white"/>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72287" y="775448"/>
            <a:ext cx="1571625" cy="1124790"/>
          </a:xfrm>
          <a:prstGeom prst="rect">
            <a:avLst/>
          </a:prstGeom>
        </p:spPr>
      </p:pic>
    </p:spTree>
    <p:extLst>
      <p:ext uri="{BB962C8B-B14F-4D97-AF65-F5344CB8AC3E}">
        <p14:creationId xmlns:p14="http://schemas.microsoft.com/office/powerpoint/2010/main" val="2157388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HOW TO PUT TOGETHER</a:t>
            </a:r>
            <a:br>
              <a:rPr lang="en-US" dirty="0" smtClean="0"/>
            </a:br>
            <a:r>
              <a:rPr lang="en-US" dirty="0" smtClean="0"/>
              <a:t>AN ACE ENTRY</a:t>
            </a:r>
            <a:endParaRPr lang="en-US" dirty="0"/>
          </a:p>
        </p:txBody>
      </p:sp>
      <p:sp>
        <p:nvSpPr>
          <p:cNvPr id="4" name="Text Placeholder 3"/>
          <p:cNvSpPr>
            <a:spLocks noGrp="1"/>
          </p:cNvSpPr>
          <p:nvPr>
            <p:ph type="body" sz="half" idx="2"/>
          </p:nvPr>
        </p:nvSpPr>
        <p:spPr>
          <a:xfrm>
            <a:off x="629841" y="2125361"/>
            <a:ext cx="8365878" cy="4819135"/>
          </a:xfrm>
        </p:spPr>
        <p:txBody>
          <a:bodyPr>
            <a:normAutofit/>
          </a:bodyPr>
          <a:lstStyle/>
          <a:p>
            <a:endParaRPr lang="en-US" dirty="0" smtClean="0"/>
          </a:p>
          <a:p>
            <a:r>
              <a:rPr lang="en-US" sz="2400" dirty="0" smtClean="0">
                <a:solidFill>
                  <a:schemeClr val="tx1"/>
                </a:solidFill>
                <a:latin typeface="Arial" panose="020B0604020202020204" pitchFamily="34" charset="0"/>
              </a:rPr>
              <a:t>Generating Content: The Interviews</a:t>
            </a:r>
          </a:p>
          <a:p>
            <a:pPr marL="285750" indent="-285750">
              <a:buFont typeface="Arial" panose="020B0604020202020204" pitchFamily="34" charset="0"/>
              <a:buChar char="•"/>
            </a:pPr>
            <a:r>
              <a:rPr lang="en-US" sz="1800" b="1" dirty="0" smtClean="0">
                <a:solidFill>
                  <a:srgbClr val="005051"/>
                </a:solidFill>
                <a:latin typeface="Arial" panose="020B0604020202020204" pitchFamily="34" charset="0"/>
              </a:rPr>
              <a:t>INTERVIEWS OF INTERNAL SMEs</a:t>
            </a:r>
          </a:p>
          <a:p>
            <a:pPr marL="742950" lvl="1" indent="-285750">
              <a:buFont typeface="Arial" panose="020B0604020202020204" pitchFamily="34" charset="0"/>
              <a:buChar char="•"/>
            </a:pPr>
            <a:r>
              <a:rPr lang="en-US" sz="1900" dirty="0" smtClean="0">
                <a:latin typeface="Arial" panose="020B0604020202020204" pitchFamily="34" charset="0"/>
              </a:rPr>
              <a:t>Document thoughts from your internal SMEs per each required category of the award nomination (e.g., solutions of special projects, project execution and management/team approach, construction innovations, etc.)</a:t>
            </a:r>
          </a:p>
          <a:p>
            <a:pPr marL="742950" lvl="1" indent="-285750">
              <a:buFont typeface="Arial" panose="020B0604020202020204" pitchFamily="34" charset="0"/>
              <a:buChar char="•"/>
            </a:pPr>
            <a:r>
              <a:rPr lang="en-US" sz="1900" dirty="0" smtClean="0">
                <a:solidFill>
                  <a:schemeClr val="tx1"/>
                </a:solidFill>
                <a:latin typeface="Arial" panose="020B0604020202020204" pitchFamily="34" charset="0"/>
              </a:rPr>
              <a:t>Try to get the SMEs to be as specific as possible on details within each category – schedule, numbers (manpower), specific challenges and how they were overcome, etc. They can send you additional detail later if they need to research the topic after your interview.</a:t>
            </a:r>
          </a:p>
          <a:p>
            <a:pPr marL="285750" indent="-285750">
              <a:buFont typeface="Arial" panose="020B0604020202020204" pitchFamily="34" charset="0"/>
              <a:buChar char="•"/>
            </a:pPr>
            <a:r>
              <a:rPr lang="en-US" sz="1800" b="1" dirty="0" smtClean="0">
                <a:solidFill>
                  <a:srgbClr val="005051"/>
                </a:solidFill>
                <a:latin typeface="Arial" panose="020B0604020202020204" pitchFamily="34" charset="0"/>
              </a:rPr>
              <a:t>CONSOLIDATE ALL SME FEEDBACK INTO NOMINATION DRAFT</a:t>
            </a:r>
            <a:endParaRPr lang="en-US" sz="1800" b="1" dirty="0">
              <a:solidFill>
                <a:srgbClr val="005051"/>
              </a:solidFill>
              <a:latin typeface="Arial" panose="020B0604020202020204" pitchFamily="34" charset="0"/>
            </a:endParaRPr>
          </a:p>
          <a:p>
            <a:pPr marL="742950" lvl="1" indent="-285750">
              <a:buFont typeface="Arial" panose="020B0604020202020204" pitchFamily="34" charset="0"/>
              <a:buChar char="•"/>
            </a:pPr>
            <a:r>
              <a:rPr lang="en-US" sz="1900" dirty="0" smtClean="0">
                <a:latin typeface="Arial" panose="020B0604020202020204" pitchFamily="34" charset="0"/>
              </a:rPr>
              <a:t>Put all SME input into your first draft (together) – this</a:t>
            </a:r>
            <a:r>
              <a:rPr lang="en-US" sz="1800" i="1" dirty="0">
                <a:latin typeface="Arial" panose="020B0604020202020204" pitchFamily="34" charset="0"/>
              </a:rPr>
              <a:t/>
            </a:r>
            <a:br>
              <a:rPr lang="en-US" sz="1800" i="1" dirty="0">
                <a:latin typeface="Arial" panose="020B0604020202020204" pitchFamily="34" charset="0"/>
              </a:rPr>
            </a:br>
            <a:r>
              <a:rPr lang="en-US" sz="1900" dirty="0" smtClean="0">
                <a:latin typeface="Arial" panose="020B0604020202020204" pitchFamily="34" charset="0"/>
              </a:rPr>
              <a:t>helps to see all the details in one place as you craft</a:t>
            </a:r>
            <a:br>
              <a:rPr lang="en-US" sz="1900" dirty="0" smtClean="0">
                <a:latin typeface="Arial" panose="020B0604020202020204" pitchFamily="34" charset="0"/>
              </a:rPr>
            </a:br>
            <a:r>
              <a:rPr lang="en-US" sz="1900" dirty="0" smtClean="0">
                <a:latin typeface="Arial" panose="020B0604020202020204" pitchFamily="34" charset="0"/>
              </a:rPr>
              <a:t>the nomination</a:t>
            </a:r>
          </a:p>
        </p:txBody>
      </p:sp>
      <p:pic>
        <p:nvPicPr>
          <p:cNvPr id="7" name="Picture 6"/>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6377" y="2389073"/>
            <a:ext cx="503464" cy="503464"/>
          </a:xfrm>
          <a:prstGeom prst="rect">
            <a:avLst/>
          </a:prstGeom>
          <a:noFill/>
          <a:ln>
            <a:noFill/>
          </a:ln>
        </p:spPr>
      </p:pic>
      <p:sp>
        <p:nvSpPr>
          <p:cNvPr id="3" name="TextBox 2"/>
          <p:cNvSpPr txBox="1"/>
          <p:nvPr/>
        </p:nvSpPr>
        <p:spPr>
          <a:xfrm>
            <a:off x="377836" y="2019741"/>
            <a:ext cx="4342445" cy="369332"/>
          </a:xfrm>
          <a:prstGeom prst="rect">
            <a:avLst/>
          </a:prstGeom>
          <a:noFill/>
        </p:spPr>
        <p:txBody>
          <a:bodyPr wrap="square" rtlCol="0">
            <a:spAutoFit/>
          </a:bodyPr>
          <a:lstStyle/>
          <a:p>
            <a:r>
              <a:rPr lang="en-US" b="1" i="1" dirty="0" smtClean="0">
                <a:solidFill>
                  <a:prstClr val="white"/>
                </a:solidFill>
              </a:rPr>
              <a:t>[S.O.S. = Save Our Sanity]</a:t>
            </a:r>
            <a:endParaRPr lang="en-US" b="1" i="1" dirty="0">
              <a:solidFill>
                <a:prstClr val="white"/>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72287" y="775448"/>
            <a:ext cx="1571625" cy="1124790"/>
          </a:xfrm>
          <a:prstGeom prst="rect">
            <a:avLst/>
          </a:prstGeom>
        </p:spPr>
      </p:pic>
    </p:spTree>
    <p:extLst>
      <p:ext uri="{BB962C8B-B14F-4D97-AF65-F5344CB8AC3E}">
        <p14:creationId xmlns:p14="http://schemas.microsoft.com/office/powerpoint/2010/main" val="3329426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HOW TO PUT TOGETHER</a:t>
            </a:r>
            <a:br>
              <a:rPr lang="en-US" dirty="0" smtClean="0"/>
            </a:br>
            <a:r>
              <a:rPr lang="en-US" dirty="0" smtClean="0"/>
              <a:t>AN ACE ENTRY</a:t>
            </a:r>
            <a:endParaRPr lang="en-US" dirty="0"/>
          </a:p>
        </p:txBody>
      </p:sp>
      <p:sp>
        <p:nvSpPr>
          <p:cNvPr id="4" name="Text Placeholder 3"/>
          <p:cNvSpPr>
            <a:spLocks noGrp="1"/>
          </p:cNvSpPr>
          <p:nvPr>
            <p:ph type="body" sz="half" idx="2"/>
          </p:nvPr>
        </p:nvSpPr>
        <p:spPr>
          <a:xfrm>
            <a:off x="629841" y="2125361"/>
            <a:ext cx="8365878" cy="4819135"/>
          </a:xfrm>
        </p:spPr>
        <p:txBody>
          <a:bodyPr>
            <a:normAutofit/>
          </a:bodyPr>
          <a:lstStyle/>
          <a:p>
            <a:endParaRPr lang="en-US" dirty="0" smtClean="0"/>
          </a:p>
          <a:p>
            <a:r>
              <a:rPr lang="en-US" sz="2400" dirty="0" smtClean="0">
                <a:solidFill>
                  <a:schemeClr val="tx1"/>
                </a:solidFill>
                <a:latin typeface="Arial" panose="020B0604020202020204" pitchFamily="34" charset="0"/>
              </a:rPr>
              <a:t>Generating Content: Starting to Write</a:t>
            </a:r>
          </a:p>
          <a:p>
            <a:pPr marL="285750" indent="-285750">
              <a:buFont typeface="Arial" panose="020B0604020202020204" pitchFamily="34" charset="0"/>
              <a:buChar char="•"/>
            </a:pPr>
            <a:r>
              <a:rPr lang="en-US" sz="1800" b="1" dirty="0" smtClean="0">
                <a:solidFill>
                  <a:srgbClr val="005051"/>
                </a:solidFill>
                <a:latin typeface="Arial" panose="020B0604020202020204" pitchFamily="34" charset="0"/>
              </a:rPr>
              <a:t>LOOK FOR HOLES: SEAL THEM</a:t>
            </a:r>
          </a:p>
          <a:p>
            <a:pPr marL="742950" lvl="1" indent="-285750">
              <a:buFont typeface="Arial" panose="020B0604020202020204" pitchFamily="34" charset="0"/>
              <a:buChar char="•"/>
            </a:pPr>
            <a:r>
              <a:rPr lang="en-US" sz="1900" dirty="0" smtClean="0">
                <a:latin typeface="Arial" panose="020B0604020202020204" pitchFamily="34" charset="0"/>
              </a:rPr>
              <a:t>After inputting your SME detail into each required award nomination category of information, it should be obvious where you have holes—seal them up via SME follow-ups or requests for information to other internal SMEs as appropriate</a:t>
            </a:r>
          </a:p>
          <a:p>
            <a:pPr marL="285750" indent="-285750">
              <a:buFont typeface="Arial" panose="020B0604020202020204" pitchFamily="34" charset="0"/>
              <a:buChar char="•"/>
            </a:pPr>
            <a:r>
              <a:rPr lang="en-US" sz="1800" b="1" dirty="0" smtClean="0">
                <a:solidFill>
                  <a:srgbClr val="005051"/>
                </a:solidFill>
                <a:latin typeface="Arial" panose="020B0604020202020204" pitchFamily="34" charset="0"/>
              </a:rPr>
              <a:t>CRAFT THE STORY OUTLINE WITHIN EACH SECTION</a:t>
            </a:r>
            <a:endParaRPr lang="en-US" sz="1800" b="1" dirty="0">
              <a:solidFill>
                <a:srgbClr val="005051"/>
              </a:solidFill>
              <a:latin typeface="Arial" panose="020B0604020202020204" pitchFamily="34" charset="0"/>
            </a:endParaRPr>
          </a:p>
          <a:p>
            <a:pPr marL="742950" lvl="1" indent="-285750">
              <a:buFont typeface="Arial" panose="020B0604020202020204" pitchFamily="34" charset="0"/>
              <a:buChar char="•"/>
            </a:pPr>
            <a:r>
              <a:rPr lang="en-US" sz="1900" dirty="0" smtClean="0">
                <a:latin typeface="Arial" panose="020B0604020202020204" pitchFamily="34" charset="0"/>
              </a:rPr>
              <a:t>Each nomination category will have its own story to tell – look at all of the SME input and determine what the story is, for each, that also maps to your overall nomination theme (e.g., nominating a challenging project). Make sure each section addresses how it contributed to that topic’s success as well as the overarching project’s goals/theme.</a:t>
            </a:r>
          </a:p>
        </p:txBody>
      </p:sp>
      <p:pic>
        <p:nvPicPr>
          <p:cNvPr id="7" name="Picture 6"/>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6377" y="2389073"/>
            <a:ext cx="503464" cy="503464"/>
          </a:xfrm>
          <a:prstGeom prst="rect">
            <a:avLst/>
          </a:prstGeom>
          <a:noFill/>
          <a:ln>
            <a:noFill/>
          </a:ln>
        </p:spPr>
      </p:pic>
      <p:sp>
        <p:nvSpPr>
          <p:cNvPr id="3" name="TextBox 2"/>
          <p:cNvSpPr txBox="1"/>
          <p:nvPr/>
        </p:nvSpPr>
        <p:spPr>
          <a:xfrm>
            <a:off x="377836" y="2019741"/>
            <a:ext cx="4342445" cy="369332"/>
          </a:xfrm>
          <a:prstGeom prst="rect">
            <a:avLst/>
          </a:prstGeom>
          <a:noFill/>
        </p:spPr>
        <p:txBody>
          <a:bodyPr wrap="square" rtlCol="0">
            <a:spAutoFit/>
          </a:bodyPr>
          <a:lstStyle/>
          <a:p>
            <a:r>
              <a:rPr lang="en-US" b="1" i="1" dirty="0" smtClean="0">
                <a:solidFill>
                  <a:prstClr val="white"/>
                </a:solidFill>
              </a:rPr>
              <a:t>[S.O.S. = Save Our Sanity]</a:t>
            </a:r>
            <a:endParaRPr lang="en-US" b="1" i="1" dirty="0">
              <a:solidFill>
                <a:prstClr val="white"/>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29414" y="611843"/>
            <a:ext cx="1800224" cy="12883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07214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HOW TO PUT TOGETHER</a:t>
            </a:r>
            <a:br>
              <a:rPr lang="en-US" dirty="0" smtClean="0"/>
            </a:br>
            <a:r>
              <a:rPr lang="en-US" dirty="0" smtClean="0"/>
              <a:t>AN ACE ENTRY</a:t>
            </a:r>
            <a:endParaRPr lang="en-US" dirty="0"/>
          </a:p>
        </p:txBody>
      </p:sp>
      <p:sp>
        <p:nvSpPr>
          <p:cNvPr id="4" name="Text Placeholder 3"/>
          <p:cNvSpPr>
            <a:spLocks noGrp="1"/>
          </p:cNvSpPr>
          <p:nvPr>
            <p:ph type="body" sz="half" idx="2"/>
          </p:nvPr>
        </p:nvSpPr>
        <p:spPr>
          <a:xfrm>
            <a:off x="629841" y="2125361"/>
            <a:ext cx="8365878" cy="4819135"/>
          </a:xfrm>
        </p:spPr>
        <p:txBody>
          <a:bodyPr>
            <a:normAutofit/>
          </a:bodyPr>
          <a:lstStyle/>
          <a:p>
            <a:endParaRPr lang="en-US" dirty="0" smtClean="0"/>
          </a:p>
          <a:p>
            <a:r>
              <a:rPr lang="en-US" sz="2400" dirty="0" smtClean="0">
                <a:solidFill>
                  <a:schemeClr val="tx1"/>
                </a:solidFill>
                <a:latin typeface="Arial" panose="020B0604020202020204" pitchFamily="34" charset="0"/>
              </a:rPr>
              <a:t>Generating Content: </a:t>
            </a:r>
            <a:r>
              <a:rPr lang="en-US" sz="2400" b="1" dirty="0" smtClean="0">
                <a:solidFill>
                  <a:schemeClr val="tx1"/>
                </a:solidFill>
                <a:latin typeface="Arial" panose="020B0604020202020204" pitchFamily="34" charset="0"/>
              </a:rPr>
              <a:t>1,500!</a:t>
            </a:r>
          </a:p>
          <a:p>
            <a:pPr marL="285750" indent="-285750">
              <a:buFont typeface="Arial" panose="020B0604020202020204" pitchFamily="34" charset="0"/>
              <a:buChar char="•"/>
            </a:pPr>
            <a:r>
              <a:rPr lang="en-US" sz="1800" b="1" dirty="0" smtClean="0">
                <a:solidFill>
                  <a:srgbClr val="005051"/>
                </a:solidFill>
                <a:latin typeface="Arial" panose="020B0604020202020204" pitchFamily="34" charset="0"/>
              </a:rPr>
              <a:t>WEED WHACK!</a:t>
            </a:r>
          </a:p>
          <a:p>
            <a:pPr marL="285750" lvl="1"/>
            <a:r>
              <a:rPr lang="en-US" sz="1900" dirty="0" smtClean="0">
                <a:latin typeface="Arial" panose="020B0604020202020204" pitchFamily="34" charset="0"/>
              </a:rPr>
              <a:t>The most important yet challenging task you will have is knowing what information stays, and what goes. You only have 1,500 words, so edit the details carefully but decisively – leaving only the strongest content that best addresses the topic at hand. Weed whack details that are only mildly important or don’t tie to the theme or main story you’re trying to tell.</a:t>
            </a:r>
          </a:p>
          <a:p>
            <a:pPr marL="285750" lvl="1"/>
            <a:r>
              <a:rPr lang="en-US" sz="1900" dirty="0" smtClean="0">
                <a:latin typeface="Arial" panose="020B0604020202020204" pitchFamily="34" charset="0"/>
              </a:rPr>
              <a:t>Once you cut less important details, you may notice you have newly formed holes in their place – and need to get more details to fill them that map more directly to your story or theme within that section. </a:t>
            </a:r>
            <a:r>
              <a:rPr lang="en-US" sz="1900" b="1" u="sng" dirty="0" smtClean="0">
                <a:latin typeface="Arial" panose="020B0604020202020204" pitchFamily="34" charset="0"/>
              </a:rPr>
              <a:t>Don’t be shy about going back to your SMEs for more detail </a:t>
            </a:r>
            <a:r>
              <a:rPr lang="en-US" sz="1900" dirty="0" smtClean="0">
                <a:latin typeface="Arial" panose="020B0604020202020204" pitchFamily="34" charset="0"/>
              </a:rPr>
              <a:t>– prompting them for information that more directly maps to the story you’re trying to tell. Make sure every detail ties to your theme or story – </a:t>
            </a:r>
            <a:br>
              <a:rPr lang="en-US" sz="1900" dirty="0" smtClean="0">
                <a:latin typeface="Arial" panose="020B0604020202020204" pitchFamily="34" charset="0"/>
              </a:rPr>
            </a:br>
            <a:r>
              <a:rPr lang="en-US" sz="1900" dirty="0" smtClean="0">
                <a:latin typeface="Arial" panose="020B0604020202020204" pitchFamily="34" charset="0"/>
              </a:rPr>
              <a:t>and if not, </a:t>
            </a:r>
            <a:r>
              <a:rPr lang="en-US" sz="1900" b="1" dirty="0" smtClean="0">
                <a:latin typeface="Arial" panose="020B0604020202020204" pitchFamily="34" charset="0"/>
              </a:rPr>
              <a:t>cut it.</a:t>
            </a:r>
          </a:p>
        </p:txBody>
      </p:sp>
      <p:pic>
        <p:nvPicPr>
          <p:cNvPr id="7" name="Picture 6"/>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6377" y="2389073"/>
            <a:ext cx="503464" cy="503464"/>
          </a:xfrm>
          <a:prstGeom prst="rect">
            <a:avLst/>
          </a:prstGeom>
          <a:noFill/>
          <a:ln>
            <a:noFill/>
          </a:ln>
        </p:spPr>
      </p:pic>
      <p:sp>
        <p:nvSpPr>
          <p:cNvPr id="3" name="TextBox 2"/>
          <p:cNvSpPr txBox="1"/>
          <p:nvPr/>
        </p:nvSpPr>
        <p:spPr>
          <a:xfrm>
            <a:off x="377836" y="2019741"/>
            <a:ext cx="4342445" cy="369332"/>
          </a:xfrm>
          <a:prstGeom prst="rect">
            <a:avLst/>
          </a:prstGeom>
          <a:noFill/>
        </p:spPr>
        <p:txBody>
          <a:bodyPr wrap="square" rtlCol="0">
            <a:spAutoFit/>
          </a:bodyPr>
          <a:lstStyle/>
          <a:p>
            <a:r>
              <a:rPr lang="en-US" b="1" i="1" dirty="0" smtClean="0">
                <a:solidFill>
                  <a:prstClr val="white"/>
                </a:solidFill>
              </a:rPr>
              <a:t>[S.O.S. = Save Our Sanity]</a:t>
            </a:r>
            <a:endParaRPr lang="en-US" b="1" i="1" dirty="0">
              <a:solidFill>
                <a:prstClr val="white"/>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04827" y="718165"/>
            <a:ext cx="1957258" cy="1301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645890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HOW TO PUT TOGETHER</a:t>
            </a:r>
            <a:br>
              <a:rPr lang="en-US" dirty="0" smtClean="0"/>
            </a:br>
            <a:r>
              <a:rPr lang="en-US" dirty="0" smtClean="0"/>
              <a:t>AN ACE ENTRY</a:t>
            </a:r>
            <a:endParaRPr lang="en-US" dirty="0"/>
          </a:p>
        </p:txBody>
      </p:sp>
      <p:sp>
        <p:nvSpPr>
          <p:cNvPr id="4" name="Text Placeholder 3"/>
          <p:cNvSpPr>
            <a:spLocks noGrp="1"/>
          </p:cNvSpPr>
          <p:nvPr>
            <p:ph type="body" sz="half" idx="2"/>
          </p:nvPr>
        </p:nvSpPr>
        <p:spPr>
          <a:xfrm>
            <a:off x="629841" y="2125361"/>
            <a:ext cx="8365878" cy="4819135"/>
          </a:xfrm>
        </p:spPr>
        <p:txBody>
          <a:bodyPr>
            <a:normAutofit/>
          </a:bodyPr>
          <a:lstStyle/>
          <a:p>
            <a:endParaRPr lang="en-US" dirty="0" smtClean="0"/>
          </a:p>
          <a:p>
            <a:r>
              <a:rPr lang="en-US" sz="2400" dirty="0" smtClean="0">
                <a:solidFill>
                  <a:schemeClr val="tx1"/>
                </a:solidFill>
                <a:latin typeface="Arial" panose="020B0604020202020204" pitchFamily="34" charset="0"/>
              </a:rPr>
              <a:t>Generating Content: Finalization</a:t>
            </a:r>
          </a:p>
          <a:p>
            <a:pPr marL="285750" indent="-285750">
              <a:buFont typeface="Arial" panose="020B0604020202020204" pitchFamily="34" charset="0"/>
              <a:buChar char="•"/>
            </a:pPr>
            <a:r>
              <a:rPr lang="en-US" sz="1800" b="1" dirty="0" smtClean="0">
                <a:solidFill>
                  <a:srgbClr val="005051"/>
                </a:solidFill>
                <a:latin typeface="Arial" panose="020B0604020202020204" pitchFamily="34" charset="0"/>
              </a:rPr>
              <a:t>SME REVIEW</a:t>
            </a:r>
          </a:p>
          <a:p>
            <a:pPr marL="742950" lvl="1" indent="-285750">
              <a:buFont typeface="Arial" panose="020B0604020202020204" pitchFamily="34" charset="0"/>
              <a:buChar char="•"/>
            </a:pPr>
            <a:r>
              <a:rPr lang="en-US" sz="1900" dirty="0" smtClean="0">
                <a:latin typeface="Arial" panose="020B0604020202020204" pitchFamily="34" charset="0"/>
              </a:rPr>
              <a:t>Run your initial draft by your internal SMEs to edit or add any missing information they may have thought of, later. They often think of things in the editing round that they couldn’t identify until they see the content in writing.</a:t>
            </a:r>
          </a:p>
          <a:p>
            <a:pPr marL="742950" lvl="1" indent="-285750">
              <a:buFont typeface="Arial" panose="020B0604020202020204" pitchFamily="34" charset="0"/>
              <a:buChar char="•"/>
            </a:pPr>
            <a:r>
              <a:rPr lang="en-US" sz="1900" dirty="0" smtClean="0">
                <a:latin typeface="Arial" panose="020B0604020202020204" pitchFamily="34" charset="0"/>
              </a:rPr>
              <a:t>Run it by a few other people as required, as well (such as your manager or other co-workers) for their input. Management editing rounds are often required.</a:t>
            </a:r>
          </a:p>
          <a:p>
            <a:pPr marL="285750" indent="-285750">
              <a:buFont typeface="Arial" panose="020B0604020202020204" pitchFamily="34" charset="0"/>
              <a:buChar char="•"/>
            </a:pPr>
            <a:r>
              <a:rPr lang="en-US" sz="1800" b="1" dirty="0" smtClean="0">
                <a:solidFill>
                  <a:srgbClr val="005051"/>
                </a:solidFill>
                <a:latin typeface="Arial" panose="020B0604020202020204" pitchFamily="34" charset="0"/>
              </a:rPr>
              <a:t>DID YOU CHOOSE THE RIGHT PHOTOS?</a:t>
            </a:r>
            <a:endParaRPr lang="en-US" sz="1800" b="1" dirty="0">
              <a:solidFill>
                <a:srgbClr val="005051"/>
              </a:solidFill>
              <a:latin typeface="Arial" panose="020B0604020202020204" pitchFamily="34" charset="0"/>
            </a:endParaRPr>
          </a:p>
          <a:p>
            <a:pPr marL="742950" lvl="1" indent="-285750">
              <a:buFont typeface="Arial" panose="020B0604020202020204" pitchFamily="34" charset="0"/>
              <a:buChar char="•"/>
            </a:pPr>
            <a:r>
              <a:rPr lang="en-US" sz="1900" dirty="0" smtClean="0">
                <a:latin typeface="Arial" panose="020B0604020202020204" pitchFamily="34" charset="0"/>
              </a:rPr>
              <a:t>Review your selected photos a few times, at different times, to ensure that they still match the story as your nomination evolves. Each phase of your story should have a matching photo,</a:t>
            </a:r>
            <a:r>
              <a:rPr lang="en-US" sz="1900" dirty="0">
                <a:latin typeface="Arial" panose="020B0604020202020204" pitchFamily="34" charset="0"/>
              </a:rPr>
              <a:t/>
            </a:r>
            <a:br>
              <a:rPr lang="en-US" sz="1900" dirty="0">
                <a:latin typeface="Arial" panose="020B0604020202020204" pitchFamily="34" charset="0"/>
              </a:rPr>
            </a:br>
            <a:r>
              <a:rPr lang="en-US" sz="1900" dirty="0" smtClean="0">
                <a:latin typeface="Arial" panose="020B0604020202020204" pitchFamily="34" charset="0"/>
              </a:rPr>
              <a:t>if possible – esp. if you refer to a challenging phase.</a:t>
            </a:r>
          </a:p>
        </p:txBody>
      </p:sp>
      <p:pic>
        <p:nvPicPr>
          <p:cNvPr id="7" name="Picture 6"/>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6377" y="2389073"/>
            <a:ext cx="503464" cy="503464"/>
          </a:xfrm>
          <a:prstGeom prst="rect">
            <a:avLst/>
          </a:prstGeom>
          <a:noFill/>
          <a:ln>
            <a:noFill/>
          </a:ln>
        </p:spPr>
      </p:pic>
      <p:sp>
        <p:nvSpPr>
          <p:cNvPr id="3" name="TextBox 2"/>
          <p:cNvSpPr txBox="1"/>
          <p:nvPr/>
        </p:nvSpPr>
        <p:spPr>
          <a:xfrm>
            <a:off x="377836" y="2019741"/>
            <a:ext cx="4342445" cy="369332"/>
          </a:xfrm>
          <a:prstGeom prst="rect">
            <a:avLst/>
          </a:prstGeom>
          <a:noFill/>
        </p:spPr>
        <p:txBody>
          <a:bodyPr wrap="square" rtlCol="0">
            <a:spAutoFit/>
          </a:bodyPr>
          <a:lstStyle/>
          <a:p>
            <a:r>
              <a:rPr lang="en-US" b="1" i="1" dirty="0" smtClean="0">
                <a:solidFill>
                  <a:prstClr val="white"/>
                </a:solidFill>
              </a:rPr>
              <a:t>[S.O.S. = Save Our Sanity]</a:t>
            </a:r>
            <a:endParaRPr lang="en-US" b="1" i="1" dirty="0">
              <a:solidFill>
                <a:prstClr val="white"/>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42344" y="209770"/>
            <a:ext cx="2019741" cy="2019741"/>
          </a:xfrm>
          <a:prstGeom prst="rect">
            <a:avLst/>
          </a:prstGeom>
        </p:spPr>
      </p:pic>
    </p:spTree>
    <p:extLst>
      <p:ext uri="{BB962C8B-B14F-4D97-AF65-F5344CB8AC3E}">
        <p14:creationId xmlns:p14="http://schemas.microsoft.com/office/powerpoint/2010/main" val="2665517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18521" y="3060593"/>
            <a:ext cx="1641257" cy="2438168"/>
          </a:xfrm>
          <a:prstGeom prst="rect">
            <a:avLst/>
          </a:prstGeom>
        </p:spPr>
      </p:pic>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3"/>
          </p:nvPr>
        </p:nvSpPr>
        <p:spPr/>
        <p:txBody>
          <a:bodyPr>
            <a:normAutofit fontScale="62500" lnSpcReduction="20000"/>
          </a:bodyPr>
          <a:lstStyle/>
          <a:p>
            <a:pPr>
              <a:spcAft>
                <a:spcPts val="600"/>
              </a:spcAft>
            </a:pPr>
            <a:r>
              <a:rPr lang="en-US" sz="2800" dirty="0" smtClean="0"/>
              <a:t>Event Overview – Gala &amp; ACE</a:t>
            </a:r>
          </a:p>
          <a:p>
            <a:pPr>
              <a:spcAft>
                <a:spcPts val="600"/>
              </a:spcAft>
            </a:pPr>
            <a:r>
              <a:rPr lang="en-US" sz="2800" dirty="0" smtClean="0"/>
              <a:t>ACE Overview - Schedule, rules, categories, entry requirements</a:t>
            </a:r>
          </a:p>
          <a:p>
            <a:pPr>
              <a:spcAft>
                <a:spcPts val="600"/>
              </a:spcAft>
            </a:pPr>
            <a:r>
              <a:rPr lang="en-US" sz="2800" dirty="0" smtClean="0"/>
              <a:t>Your ACE Entry</a:t>
            </a:r>
          </a:p>
          <a:p>
            <a:pPr>
              <a:spcAft>
                <a:spcPts val="600"/>
              </a:spcAft>
            </a:pPr>
            <a:r>
              <a:rPr lang="en-US" sz="2800" dirty="0"/>
              <a:t>ACE Narrative</a:t>
            </a:r>
          </a:p>
          <a:p>
            <a:pPr>
              <a:spcAft>
                <a:spcPts val="600"/>
              </a:spcAft>
            </a:pPr>
            <a:r>
              <a:rPr lang="en-US" sz="2800" dirty="0" smtClean="0"/>
              <a:t>Photography</a:t>
            </a:r>
          </a:p>
          <a:p>
            <a:pPr>
              <a:spcAft>
                <a:spcPts val="600"/>
              </a:spcAft>
            </a:pPr>
            <a:r>
              <a:rPr lang="en-US" sz="2800" dirty="0" smtClean="0"/>
              <a:t>Sponsorship Opportunities </a:t>
            </a:r>
          </a:p>
          <a:p>
            <a:pPr>
              <a:spcAft>
                <a:spcPts val="600"/>
              </a:spcAft>
            </a:pPr>
            <a:r>
              <a:rPr lang="en-US" sz="2800" dirty="0" smtClean="0"/>
              <a:t>Q&amp;A</a:t>
            </a:r>
          </a:p>
          <a:p>
            <a:endParaRPr lang="en-US" dirty="0">
              <a:solidFill>
                <a:schemeClr val="accent1"/>
              </a:solidFill>
            </a:endParaRPr>
          </a:p>
        </p:txBody>
      </p:sp>
    </p:spTree>
    <p:extLst>
      <p:ext uri="{BB962C8B-B14F-4D97-AF65-F5344CB8AC3E}">
        <p14:creationId xmlns:p14="http://schemas.microsoft.com/office/powerpoint/2010/main" val="2618178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HOW TO PUT TOGETHER</a:t>
            </a:r>
            <a:br>
              <a:rPr lang="en-US" dirty="0" smtClean="0"/>
            </a:br>
            <a:r>
              <a:rPr lang="en-US" dirty="0" smtClean="0"/>
              <a:t>AN ACE ENTRY</a:t>
            </a:r>
            <a:endParaRPr lang="en-US" dirty="0"/>
          </a:p>
        </p:txBody>
      </p:sp>
      <p:sp>
        <p:nvSpPr>
          <p:cNvPr id="4" name="Text Placeholder 3"/>
          <p:cNvSpPr>
            <a:spLocks noGrp="1"/>
          </p:cNvSpPr>
          <p:nvPr>
            <p:ph type="body" sz="half" idx="2"/>
          </p:nvPr>
        </p:nvSpPr>
        <p:spPr>
          <a:xfrm>
            <a:off x="629841" y="2125361"/>
            <a:ext cx="8365878" cy="4819135"/>
          </a:xfrm>
        </p:spPr>
        <p:txBody>
          <a:bodyPr>
            <a:normAutofit/>
          </a:bodyPr>
          <a:lstStyle/>
          <a:p>
            <a:endParaRPr lang="en-US" dirty="0" smtClean="0"/>
          </a:p>
          <a:p>
            <a:r>
              <a:rPr lang="en-US" sz="2400" dirty="0" smtClean="0">
                <a:solidFill>
                  <a:schemeClr val="tx1"/>
                </a:solidFill>
                <a:latin typeface="Arial" panose="020B0604020202020204" pitchFamily="34" charset="0"/>
              </a:rPr>
              <a:t>ACE SUBMISSION REQUIREMENTS</a:t>
            </a:r>
          </a:p>
          <a:p>
            <a:pPr marL="0" lvl="1"/>
            <a:r>
              <a:rPr lang="en-US" sz="1900" dirty="0" smtClean="0">
                <a:solidFill>
                  <a:srgbClr val="005051"/>
                </a:solidFill>
                <a:latin typeface="Arial" panose="020B0604020202020204" pitchFamily="34" charset="0"/>
              </a:rPr>
              <a:t>If requirements are not met, you will be notified and given 48 hours to resubmit.  If your project is not resubmitted, it will be excluded from the judging and awards. To submit your entry, visit </a:t>
            </a:r>
            <a:r>
              <a:rPr lang="en-US" sz="1900" dirty="0" smtClean="0">
                <a:solidFill>
                  <a:srgbClr val="005051"/>
                </a:solidFill>
                <a:latin typeface="Arial" panose="020B0604020202020204" pitchFamily="34" charset="0"/>
                <a:hlinkClick r:id="rId2"/>
              </a:rPr>
              <a:t>www.agcace.com</a:t>
            </a:r>
            <a:r>
              <a:rPr lang="en-US" sz="1900" dirty="0" smtClean="0">
                <a:solidFill>
                  <a:srgbClr val="005051"/>
                </a:solidFill>
                <a:latin typeface="Arial" panose="020B0604020202020204" pitchFamily="34" charset="0"/>
              </a:rPr>
              <a:t>.</a:t>
            </a:r>
          </a:p>
          <a:p>
            <a:pPr marL="285750" lvl="1" indent="-285750">
              <a:spcBef>
                <a:spcPts val="1200"/>
              </a:spcBef>
              <a:buAutoNum type="arabicParenR"/>
            </a:pPr>
            <a:r>
              <a:rPr lang="en-US" sz="1800" b="1" dirty="0" smtClean="0">
                <a:solidFill>
                  <a:srgbClr val="005051"/>
                </a:solidFill>
                <a:latin typeface="Arial" panose="020B0604020202020204" pitchFamily="34" charset="0"/>
              </a:rPr>
              <a:t>NARRATIVE</a:t>
            </a:r>
          </a:p>
          <a:p>
            <a:pPr marL="742950" lvl="1" indent="-457200">
              <a:buAutoNum type="alphaLcParenR"/>
            </a:pPr>
            <a:r>
              <a:rPr lang="en-US" sz="1800" u="sng" dirty="0" smtClean="0">
                <a:latin typeface="Arial" panose="020B0604020202020204" pitchFamily="34" charset="0"/>
              </a:rPr>
              <a:t>File </a:t>
            </a:r>
            <a:r>
              <a:rPr lang="en-US" sz="1800" u="sng" dirty="0">
                <a:latin typeface="Arial" panose="020B0604020202020204" pitchFamily="34" charset="0"/>
              </a:rPr>
              <a:t>Type: </a:t>
            </a:r>
            <a:r>
              <a:rPr lang="en-US" sz="1800" dirty="0">
                <a:latin typeface="Arial" panose="020B0604020202020204" pitchFamily="34" charset="0"/>
              </a:rPr>
              <a:t>PDF Maximum File Size 10MB </a:t>
            </a:r>
            <a:endParaRPr lang="en-US" sz="1800" dirty="0" smtClean="0">
              <a:latin typeface="Arial" panose="020B0604020202020204" pitchFamily="34" charset="0"/>
            </a:endParaRPr>
          </a:p>
          <a:p>
            <a:pPr marL="742950" lvl="1" indent="-457200">
              <a:buAutoNum type="alphaLcParenR"/>
            </a:pPr>
            <a:r>
              <a:rPr lang="en-US" sz="1800" u="sng" dirty="0" smtClean="0">
                <a:latin typeface="Arial" panose="020B0604020202020204" pitchFamily="34" charset="0"/>
              </a:rPr>
              <a:t>Word </a:t>
            </a:r>
            <a:r>
              <a:rPr lang="en-US" sz="1800" u="sng" dirty="0">
                <a:latin typeface="Arial" panose="020B0604020202020204" pitchFamily="34" charset="0"/>
              </a:rPr>
              <a:t>Limit</a:t>
            </a:r>
            <a:r>
              <a:rPr lang="en-US" sz="1800" dirty="0">
                <a:latin typeface="Arial" panose="020B0604020202020204" pitchFamily="34" charset="0"/>
              </a:rPr>
              <a:t>: 1,500 words </a:t>
            </a:r>
            <a:endParaRPr lang="en-US" sz="1800" dirty="0" smtClean="0">
              <a:latin typeface="Arial" panose="020B0604020202020204" pitchFamily="34" charset="0"/>
            </a:endParaRPr>
          </a:p>
          <a:p>
            <a:pPr marL="742950" lvl="1" indent="-457200">
              <a:buAutoNum type="alphaLcParenR"/>
            </a:pPr>
            <a:r>
              <a:rPr lang="en-US" sz="1800" u="sng" dirty="0" smtClean="0">
                <a:latin typeface="Arial" panose="020B0604020202020204" pitchFamily="34" charset="0"/>
              </a:rPr>
              <a:t>Pages</a:t>
            </a:r>
            <a:r>
              <a:rPr lang="en-US" sz="1800" u="sng" dirty="0">
                <a:latin typeface="Arial" panose="020B0604020202020204" pitchFamily="34" charset="0"/>
              </a:rPr>
              <a:t>:</a:t>
            </a:r>
            <a:r>
              <a:rPr lang="en-US" sz="1800" dirty="0">
                <a:latin typeface="Arial" panose="020B0604020202020204" pitchFamily="34" charset="0"/>
              </a:rPr>
              <a:t>  10 pages maximum </a:t>
            </a:r>
            <a:r>
              <a:rPr lang="en-US" sz="1800" dirty="0" smtClean="0">
                <a:latin typeface="Arial" panose="020B0604020202020204" pitchFamily="34" charset="0"/>
              </a:rPr>
              <a:t>and pages must be numbered</a:t>
            </a:r>
          </a:p>
          <a:p>
            <a:pPr marL="742950" lvl="1" indent="-457200">
              <a:buAutoNum type="alphaLcParenR"/>
            </a:pPr>
            <a:r>
              <a:rPr lang="en-US" sz="1800" u="sng" dirty="0" smtClean="0">
                <a:latin typeface="Arial" panose="020B0604020202020204" pitchFamily="34" charset="0"/>
              </a:rPr>
              <a:t>Font</a:t>
            </a:r>
            <a:r>
              <a:rPr lang="en-US" sz="1800" dirty="0">
                <a:latin typeface="Arial" panose="020B0604020202020204" pitchFamily="34" charset="0"/>
              </a:rPr>
              <a:t>:  12 point, Times New Roman </a:t>
            </a:r>
            <a:endParaRPr lang="en-US" sz="1800" dirty="0" smtClean="0">
              <a:latin typeface="Arial" panose="020B0604020202020204" pitchFamily="34" charset="0"/>
            </a:endParaRPr>
          </a:p>
          <a:p>
            <a:pPr marL="742950" lvl="1" indent="-457200">
              <a:buAutoNum type="alphaLcParenR"/>
            </a:pPr>
            <a:r>
              <a:rPr lang="en-US" sz="1800" u="sng" dirty="0" smtClean="0">
                <a:latin typeface="Arial" panose="020B0604020202020204" pitchFamily="34" charset="0"/>
              </a:rPr>
              <a:t>Line </a:t>
            </a:r>
            <a:r>
              <a:rPr lang="en-US" sz="1800" u="sng" dirty="0">
                <a:latin typeface="Arial" panose="020B0604020202020204" pitchFamily="34" charset="0"/>
              </a:rPr>
              <a:t>Spacing</a:t>
            </a:r>
            <a:r>
              <a:rPr lang="en-US" sz="1800" dirty="0">
                <a:latin typeface="Arial" panose="020B0604020202020204" pitchFamily="34" charset="0"/>
              </a:rPr>
              <a:t>:  1.5 Line Spacing f) Margins:  1” Top, Bottom and </a:t>
            </a:r>
            <a:r>
              <a:rPr lang="en-US" sz="1800" dirty="0" smtClean="0">
                <a:latin typeface="Arial" panose="020B0604020202020204" pitchFamily="34" charset="0"/>
              </a:rPr>
              <a:t>Sides</a:t>
            </a:r>
          </a:p>
          <a:p>
            <a:pPr marL="742950" lvl="1" indent="-457200">
              <a:buFont typeface="Arial" panose="020B0604020202020204" pitchFamily="34" charset="0"/>
              <a:buAutoNum type="alphaLcParenR"/>
            </a:pPr>
            <a:r>
              <a:rPr lang="en-US" sz="1800" u="sng" dirty="0">
                <a:latin typeface="Arial" panose="020B0604020202020204" pitchFamily="34" charset="0"/>
              </a:rPr>
              <a:t>No shading or color</a:t>
            </a:r>
            <a:r>
              <a:rPr lang="en-US" sz="1800" dirty="0">
                <a:latin typeface="Arial" panose="020B0604020202020204" pitchFamily="34" charset="0"/>
              </a:rPr>
              <a:t> (including font)</a:t>
            </a:r>
          </a:p>
          <a:p>
            <a:pPr marL="742950" lvl="1" indent="-457200">
              <a:buFont typeface="Arial" panose="020B0604020202020204" pitchFamily="34" charset="0"/>
              <a:buAutoNum type="alphaLcParenR"/>
            </a:pPr>
            <a:r>
              <a:rPr lang="en-US" sz="1800" u="sng" dirty="0">
                <a:latin typeface="Arial" panose="020B0604020202020204" pitchFamily="34" charset="0"/>
              </a:rPr>
              <a:t>No company logos, hyperlinks, photo collages, charts or text </a:t>
            </a:r>
            <a:r>
              <a:rPr lang="en-US" sz="1800" u="sng" dirty="0" smtClean="0">
                <a:latin typeface="Arial" panose="020B0604020202020204" pitchFamily="34" charset="0"/>
              </a:rPr>
              <a:t/>
            </a:r>
            <a:br>
              <a:rPr lang="en-US" sz="1800" u="sng" dirty="0" smtClean="0">
                <a:latin typeface="Arial" panose="020B0604020202020204" pitchFamily="34" charset="0"/>
              </a:rPr>
            </a:br>
            <a:r>
              <a:rPr lang="en-US" sz="1800" u="sng" dirty="0" smtClean="0">
                <a:latin typeface="Arial" panose="020B0604020202020204" pitchFamily="34" charset="0"/>
              </a:rPr>
              <a:t>boxes</a:t>
            </a:r>
            <a:r>
              <a:rPr lang="en-US" sz="1800" dirty="0" smtClean="0">
                <a:latin typeface="Arial" panose="020B0604020202020204" pitchFamily="34" charset="0"/>
              </a:rPr>
              <a:t> </a:t>
            </a:r>
            <a:r>
              <a:rPr lang="en-US" sz="1800" dirty="0">
                <a:latin typeface="Arial" panose="020B0604020202020204" pitchFamily="34" charset="0"/>
              </a:rPr>
              <a:t>(no visuals, only text)</a:t>
            </a:r>
          </a:p>
          <a:p>
            <a:pPr marL="285750" lvl="1"/>
            <a:endParaRPr lang="en-US" sz="1900" dirty="0" smtClean="0">
              <a:latin typeface="Arial" panose="020B0604020202020204" pitchFamily="34" charset="0"/>
            </a:endParaRPr>
          </a:p>
        </p:txBody>
      </p:sp>
      <p:pic>
        <p:nvPicPr>
          <p:cNvPr id="7" name="Picture 6"/>
          <p:cNvPicPr>
            <a:picLocks noChangeAspect="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6377" y="2389073"/>
            <a:ext cx="503464" cy="503464"/>
          </a:xfrm>
          <a:prstGeom prst="rect">
            <a:avLst/>
          </a:prstGeom>
          <a:noFill/>
          <a:ln>
            <a:noFill/>
          </a:ln>
        </p:spPr>
      </p:pic>
      <p:sp>
        <p:nvSpPr>
          <p:cNvPr id="3" name="TextBox 2"/>
          <p:cNvSpPr txBox="1"/>
          <p:nvPr/>
        </p:nvSpPr>
        <p:spPr>
          <a:xfrm>
            <a:off x="377836" y="2019741"/>
            <a:ext cx="4342445" cy="369332"/>
          </a:xfrm>
          <a:prstGeom prst="rect">
            <a:avLst/>
          </a:prstGeom>
          <a:noFill/>
        </p:spPr>
        <p:txBody>
          <a:bodyPr wrap="square" rtlCol="0">
            <a:spAutoFit/>
          </a:bodyPr>
          <a:lstStyle/>
          <a:p>
            <a:r>
              <a:rPr lang="en-US" b="1" i="1" dirty="0" smtClean="0">
                <a:solidFill>
                  <a:prstClr val="white"/>
                </a:solidFill>
              </a:rPr>
              <a:t>[S.O.S. = Save Our Sanity]</a:t>
            </a:r>
            <a:endParaRPr lang="en-US" b="1" i="1" dirty="0">
              <a:solidFill>
                <a:prstClr val="white"/>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70367" y="313921"/>
            <a:ext cx="952759" cy="1457325"/>
          </a:xfrm>
          <a:prstGeom prst="rect">
            <a:avLst/>
          </a:prstGeom>
        </p:spPr>
      </p:pic>
    </p:spTree>
    <p:extLst>
      <p:ext uri="{BB962C8B-B14F-4D97-AF65-F5344CB8AC3E}">
        <p14:creationId xmlns:p14="http://schemas.microsoft.com/office/powerpoint/2010/main" val="1743869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HOW TO PUT TOGETHER</a:t>
            </a:r>
            <a:br>
              <a:rPr lang="en-US" dirty="0" smtClean="0"/>
            </a:br>
            <a:r>
              <a:rPr lang="en-US" dirty="0" smtClean="0"/>
              <a:t>AN ACE ENTRY</a:t>
            </a:r>
            <a:endParaRPr lang="en-US" dirty="0"/>
          </a:p>
        </p:txBody>
      </p:sp>
      <p:sp>
        <p:nvSpPr>
          <p:cNvPr id="4" name="Text Placeholder 3"/>
          <p:cNvSpPr>
            <a:spLocks noGrp="1"/>
          </p:cNvSpPr>
          <p:nvPr>
            <p:ph type="body" sz="half" idx="2"/>
          </p:nvPr>
        </p:nvSpPr>
        <p:spPr>
          <a:xfrm>
            <a:off x="629841" y="2125361"/>
            <a:ext cx="8365878" cy="4819135"/>
          </a:xfrm>
        </p:spPr>
        <p:txBody>
          <a:bodyPr>
            <a:normAutofit/>
          </a:bodyPr>
          <a:lstStyle/>
          <a:p>
            <a:endParaRPr lang="en-US" dirty="0" smtClean="0"/>
          </a:p>
          <a:p>
            <a:r>
              <a:rPr lang="en-US" sz="2400" dirty="0" smtClean="0">
                <a:solidFill>
                  <a:schemeClr val="tx1"/>
                </a:solidFill>
                <a:latin typeface="Arial" panose="020B0604020202020204" pitchFamily="34" charset="0"/>
              </a:rPr>
              <a:t>ACE SUBMISSION REQUIREMENTS</a:t>
            </a:r>
          </a:p>
          <a:p>
            <a:pPr marL="285750" lvl="1" indent="-285750">
              <a:buAutoNum type="arabicParenR"/>
            </a:pPr>
            <a:r>
              <a:rPr lang="en-US" sz="1800" b="1" dirty="0" smtClean="0">
                <a:solidFill>
                  <a:srgbClr val="005051"/>
                </a:solidFill>
                <a:latin typeface="Arial" panose="020B0604020202020204" pitchFamily="34" charset="0"/>
              </a:rPr>
              <a:t>PHOTOS</a:t>
            </a:r>
          </a:p>
          <a:p>
            <a:pPr marL="571500" lvl="1" indent="-285750">
              <a:buAutoNum type="alphaLcParenR"/>
            </a:pPr>
            <a:r>
              <a:rPr lang="en-US" sz="1900" dirty="0" smtClean="0">
                <a:latin typeface="Arial" panose="020B0604020202020204" pitchFamily="34" charset="0"/>
              </a:rPr>
              <a:t>Include </a:t>
            </a:r>
            <a:r>
              <a:rPr lang="en-US" sz="1900" dirty="0">
                <a:latin typeface="Arial" panose="020B0604020202020204" pitchFamily="34" charset="0"/>
              </a:rPr>
              <a:t>up to 10 maximum photos </a:t>
            </a:r>
            <a:r>
              <a:rPr lang="en-US" sz="1900" b="1" dirty="0">
                <a:solidFill>
                  <a:srgbClr val="C00000"/>
                </a:solidFill>
                <a:latin typeface="Arial" panose="020B0604020202020204" pitchFamily="34" charset="0"/>
              </a:rPr>
              <a:t>at the end of the narrative within the PDF document.  </a:t>
            </a:r>
            <a:r>
              <a:rPr lang="en-US" sz="1900" dirty="0">
                <a:latin typeface="Arial" panose="020B0604020202020204" pitchFamily="34" charset="0"/>
              </a:rPr>
              <a:t>These photos are used to tell the story of the project and are not scored by the judges. </a:t>
            </a:r>
            <a:endParaRPr lang="en-US" sz="1900" dirty="0" smtClean="0">
              <a:latin typeface="Arial" panose="020B0604020202020204" pitchFamily="34" charset="0"/>
            </a:endParaRPr>
          </a:p>
          <a:p>
            <a:pPr marL="571500" lvl="1" indent="-285750">
              <a:buAutoNum type="alphaLcParenR"/>
            </a:pPr>
            <a:r>
              <a:rPr lang="en-US" sz="1900" dirty="0" smtClean="0">
                <a:latin typeface="Arial" panose="020B0604020202020204" pitchFamily="34" charset="0"/>
              </a:rPr>
              <a:t>ALSO, upload up </a:t>
            </a:r>
            <a:r>
              <a:rPr lang="en-US" sz="1900" dirty="0">
                <a:latin typeface="Arial" panose="020B0604020202020204" pitchFamily="34" charset="0"/>
              </a:rPr>
              <a:t>to 10 maximum photos as a separate .JPG file to </a:t>
            </a:r>
            <a:r>
              <a:rPr lang="en-US" sz="1900" dirty="0" err="1">
                <a:latin typeface="Arial" panose="020B0604020202020204" pitchFamily="34" charset="0"/>
              </a:rPr>
              <a:t>WETransfer</a:t>
            </a:r>
            <a:r>
              <a:rPr lang="en-US" sz="1900" dirty="0">
                <a:latin typeface="Arial" panose="020B0604020202020204" pitchFamily="34" charset="0"/>
              </a:rPr>
              <a:t>. </a:t>
            </a:r>
            <a:r>
              <a:rPr lang="en-US" sz="1900" dirty="0" smtClean="0">
                <a:latin typeface="Arial" panose="020B0604020202020204" pitchFamily="34" charset="0"/>
              </a:rPr>
              <a:t>These </a:t>
            </a:r>
            <a:r>
              <a:rPr lang="en-US" sz="1900" dirty="0">
                <a:latin typeface="Arial" panose="020B0604020202020204" pitchFamily="34" charset="0"/>
              </a:rPr>
              <a:t>photos should be magazine quality/high resolution. These photos are used for the ACE banquet, the ACE website, and in the AGC annual magazine.  </a:t>
            </a:r>
          </a:p>
          <a:p>
            <a:pPr marL="571500" lvl="1" indent="-285750">
              <a:buAutoNum type="alphaLcParenR"/>
            </a:pPr>
            <a:r>
              <a:rPr lang="en-US" sz="1900" dirty="0" smtClean="0">
                <a:latin typeface="Arial" panose="020B0604020202020204" pitchFamily="34" charset="0"/>
              </a:rPr>
              <a:t>Photo Release:  Your submission of photos, rendering, or 3D model images indicates that your company owns the rights to allow AGC to use any submitted image at the ACE banquet, the ACE website, and in the AGC annual magazine. </a:t>
            </a:r>
          </a:p>
        </p:txBody>
      </p:sp>
      <p:pic>
        <p:nvPicPr>
          <p:cNvPr id="7" name="Picture 6"/>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6377" y="2389073"/>
            <a:ext cx="503464" cy="503464"/>
          </a:xfrm>
          <a:prstGeom prst="rect">
            <a:avLst/>
          </a:prstGeom>
          <a:noFill/>
          <a:ln>
            <a:noFill/>
          </a:ln>
        </p:spPr>
      </p:pic>
      <p:sp>
        <p:nvSpPr>
          <p:cNvPr id="3" name="TextBox 2"/>
          <p:cNvSpPr txBox="1"/>
          <p:nvPr/>
        </p:nvSpPr>
        <p:spPr>
          <a:xfrm>
            <a:off x="377836" y="2019741"/>
            <a:ext cx="4342445" cy="369332"/>
          </a:xfrm>
          <a:prstGeom prst="rect">
            <a:avLst/>
          </a:prstGeom>
          <a:noFill/>
        </p:spPr>
        <p:txBody>
          <a:bodyPr wrap="square" rtlCol="0">
            <a:spAutoFit/>
          </a:bodyPr>
          <a:lstStyle/>
          <a:p>
            <a:r>
              <a:rPr lang="en-US" b="1" i="1" dirty="0" smtClean="0">
                <a:solidFill>
                  <a:prstClr val="white"/>
                </a:solidFill>
              </a:rPr>
              <a:t>[S.O.S. = Save Our Sanity]</a:t>
            </a:r>
            <a:endParaRPr lang="en-US" b="1" i="1" dirty="0">
              <a:solidFill>
                <a:prstClr val="white"/>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70367" y="313921"/>
            <a:ext cx="952759" cy="1457325"/>
          </a:xfrm>
          <a:prstGeom prst="rect">
            <a:avLst/>
          </a:prstGeom>
        </p:spPr>
      </p:pic>
    </p:spTree>
    <p:extLst>
      <p:ext uri="{BB962C8B-B14F-4D97-AF65-F5344CB8AC3E}">
        <p14:creationId xmlns:p14="http://schemas.microsoft.com/office/powerpoint/2010/main" val="3593831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HOW TO PUT TOGETHER</a:t>
            </a:r>
            <a:br>
              <a:rPr lang="en-US" dirty="0" smtClean="0"/>
            </a:br>
            <a:r>
              <a:rPr lang="en-US" dirty="0" smtClean="0"/>
              <a:t>AN ACE ENTRY</a:t>
            </a:r>
            <a:endParaRPr lang="en-US" dirty="0"/>
          </a:p>
        </p:txBody>
      </p:sp>
      <p:sp>
        <p:nvSpPr>
          <p:cNvPr id="4" name="Text Placeholder 3"/>
          <p:cNvSpPr>
            <a:spLocks noGrp="1"/>
          </p:cNvSpPr>
          <p:nvPr>
            <p:ph type="body" sz="half" idx="2"/>
          </p:nvPr>
        </p:nvSpPr>
        <p:spPr>
          <a:xfrm>
            <a:off x="629841" y="2125361"/>
            <a:ext cx="8365878" cy="4819135"/>
          </a:xfrm>
        </p:spPr>
        <p:txBody>
          <a:bodyPr>
            <a:normAutofit/>
          </a:bodyPr>
          <a:lstStyle/>
          <a:p>
            <a:endParaRPr lang="en-US" dirty="0" smtClean="0"/>
          </a:p>
          <a:p>
            <a:r>
              <a:rPr lang="en-US" sz="2400" dirty="0" smtClean="0">
                <a:solidFill>
                  <a:schemeClr val="tx1"/>
                </a:solidFill>
                <a:latin typeface="Arial" panose="020B0604020202020204" pitchFamily="34" charset="0"/>
              </a:rPr>
              <a:t>ACE SUBMISSION REQUIREMENTS</a:t>
            </a:r>
          </a:p>
          <a:p>
            <a:pPr marL="285750" lvl="1" indent="-285750">
              <a:buAutoNum type="arabicParenR"/>
            </a:pPr>
            <a:r>
              <a:rPr lang="en-US" sz="1800" b="1" dirty="0" smtClean="0">
                <a:solidFill>
                  <a:srgbClr val="005051"/>
                </a:solidFill>
                <a:latin typeface="Arial" panose="020B0604020202020204" pitchFamily="34" charset="0"/>
              </a:rPr>
              <a:t>PHOTOS – TO REITERATE:</a:t>
            </a:r>
          </a:p>
          <a:p>
            <a:pPr marL="571500" lvl="1" indent="-285750">
              <a:buAutoNum type="alphaLcParenR"/>
            </a:pPr>
            <a:r>
              <a:rPr lang="en-US" sz="1900" dirty="0" smtClean="0">
                <a:latin typeface="Arial" panose="020B0604020202020204" pitchFamily="34" charset="0"/>
              </a:rPr>
              <a:t>Include </a:t>
            </a:r>
            <a:r>
              <a:rPr lang="en-US" sz="1900" b="1" dirty="0" smtClean="0">
                <a:solidFill>
                  <a:srgbClr val="C00000"/>
                </a:solidFill>
                <a:latin typeface="Arial" panose="020B0604020202020204" pitchFamily="34" charset="0"/>
              </a:rPr>
              <a:t>at </a:t>
            </a:r>
            <a:r>
              <a:rPr lang="en-US" sz="1900" b="1" dirty="0">
                <a:solidFill>
                  <a:srgbClr val="C00000"/>
                </a:solidFill>
                <a:latin typeface="Arial" panose="020B0604020202020204" pitchFamily="34" charset="0"/>
              </a:rPr>
              <a:t>the end of the narrative within the PDF document.  </a:t>
            </a:r>
            <a:endParaRPr lang="en-US" sz="1900" dirty="0">
              <a:latin typeface="Arial" panose="020B0604020202020204" pitchFamily="34" charset="0"/>
            </a:endParaRPr>
          </a:p>
          <a:p>
            <a:pPr marL="285750" lvl="1"/>
            <a:endParaRPr lang="en-US" sz="1900" dirty="0" smtClean="0">
              <a:latin typeface="Arial" panose="020B0604020202020204" pitchFamily="34" charset="0"/>
            </a:endParaRPr>
          </a:p>
          <a:p>
            <a:pPr marL="285750" lvl="1"/>
            <a:endParaRPr lang="en-US" sz="1900" dirty="0" smtClean="0">
              <a:latin typeface="Arial" panose="020B0604020202020204" pitchFamily="34" charset="0"/>
            </a:endParaRPr>
          </a:p>
          <a:p>
            <a:pPr marL="571500" lvl="1" indent="-285750">
              <a:buAutoNum type="alphaLcParenR"/>
            </a:pPr>
            <a:endParaRPr lang="en-US" sz="1900" dirty="0" smtClean="0">
              <a:latin typeface="Arial" panose="020B0604020202020204" pitchFamily="34" charset="0"/>
            </a:endParaRPr>
          </a:p>
          <a:p>
            <a:pPr marL="285750" lvl="1"/>
            <a:endParaRPr lang="en-US" sz="1900" dirty="0" smtClean="0">
              <a:latin typeface="Arial" panose="020B0604020202020204" pitchFamily="34" charset="0"/>
            </a:endParaRPr>
          </a:p>
          <a:p>
            <a:pPr marL="285750" lvl="1"/>
            <a:endParaRPr lang="en-US" sz="1900" dirty="0">
              <a:latin typeface="Arial" panose="020B0604020202020204" pitchFamily="34" charset="0"/>
            </a:endParaRPr>
          </a:p>
          <a:p>
            <a:pPr marL="285750" lvl="1"/>
            <a:endParaRPr lang="en-US" sz="1900" dirty="0" smtClean="0">
              <a:latin typeface="Arial" panose="020B0604020202020204" pitchFamily="34" charset="0"/>
            </a:endParaRPr>
          </a:p>
          <a:p>
            <a:pPr marL="285750" lvl="1"/>
            <a:endParaRPr lang="en-US" sz="1900" dirty="0">
              <a:latin typeface="Arial" panose="020B0604020202020204" pitchFamily="34" charset="0"/>
            </a:endParaRPr>
          </a:p>
          <a:p>
            <a:pPr marL="285750" lvl="1"/>
            <a:r>
              <a:rPr lang="en-US" sz="1900" b="1" dirty="0" smtClean="0">
                <a:solidFill>
                  <a:srgbClr val="920000"/>
                </a:solidFill>
                <a:latin typeface="Arial" panose="020B0604020202020204" pitchFamily="34" charset="0"/>
              </a:rPr>
              <a:t>ALSO</a:t>
            </a:r>
            <a:r>
              <a:rPr lang="en-US" sz="1900" dirty="0" smtClean="0">
                <a:solidFill>
                  <a:srgbClr val="920000"/>
                </a:solidFill>
                <a:latin typeface="Arial" panose="020B0604020202020204" pitchFamily="34" charset="0"/>
              </a:rPr>
              <a:t>, make sure your document has plain </a:t>
            </a:r>
            <a:r>
              <a:rPr lang="en-US" sz="1900" dirty="0">
                <a:solidFill>
                  <a:srgbClr val="920000"/>
                </a:solidFill>
                <a:latin typeface="Arial" panose="020B0604020202020204" pitchFamily="34" charset="0"/>
              </a:rPr>
              <a:t>text</a:t>
            </a:r>
            <a:r>
              <a:rPr lang="en-US" sz="1900" dirty="0" smtClean="0">
                <a:solidFill>
                  <a:srgbClr val="920000"/>
                </a:solidFill>
                <a:latin typeface="Arial" panose="020B0604020202020204" pitchFamily="34" charset="0"/>
              </a:rPr>
              <a:t> (non-branded/photo) headers &amp; footers – should read like a straight document </a:t>
            </a:r>
            <a:br>
              <a:rPr lang="en-US" sz="1900" dirty="0" smtClean="0">
                <a:solidFill>
                  <a:srgbClr val="920000"/>
                </a:solidFill>
                <a:latin typeface="Arial" panose="020B0604020202020204" pitchFamily="34" charset="0"/>
              </a:rPr>
            </a:br>
            <a:r>
              <a:rPr lang="en-US" sz="1900" dirty="0" smtClean="0">
                <a:solidFill>
                  <a:srgbClr val="920000"/>
                </a:solidFill>
                <a:latin typeface="Arial" panose="020B0604020202020204" pitchFamily="34" charset="0"/>
              </a:rPr>
              <a:t>with the appropriate document heading</a:t>
            </a:r>
            <a:endParaRPr lang="en-US" sz="1900" dirty="0">
              <a:solidFill>
                <a:srgbClr val="920000"/>
              </a:solidFill>
              <a:latin typeface="Arial" panose="020B0604020202020204" pitchFamily="34" charset="0"/>
            </a:endParaRPr>
          </a:p>
        </p:txBody>
      </p:sp>
      <p:pic>
        <p:nvPicPr>
          <p:cNvPr id="7" name="Picture 6"/>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6377" y="2389073"/>
            <a:ext cx="503464" cy="503464"/>
          </a:xfrm>
          <a:prstGeom prst="rect">
            <a:avLst/>
          </a:prstGeom>
          <a:noFill/>
          <a:ln>
            <a:noFill/>
          </a:ln>
        </p:spPr>
      </p:pic>
      <p:sp>
        <p:nvSpPr>
          <p:cNvPr id="3" name="TextBox 2"/>
          <p:cNvSpPr txBox="1"/>
          <p:nvPr/>
        </p:nvSpPr>
        <p:spPr>
          <a:xfrm>
            <a:off x="377836" y="2019741"/>
            <a:ext cx="4342445" cy="369332"/>
          </a:xfrm>
          <a:prstGeom prst="rect">
            <a:avLst/>
          </a:prstGeom>
          <a:noFill/>
        </p:spPr>
        <p:txBody>
          <a:bodyPr wrap="square" rtlCol="0">
            <a:spAutoFit/>
          </a:bodyPr>
          <a:lstStyle/>
          <a:p>
            <a:r>
              <a:rPr lang="en-US" b="1" i="1" dirty="0" smtClean="0">
                <a:solidFill>
                  <a:prstClr val="white"/>
                </a:solidFill>
              </a:rPr>
              <a:t>[S.O.S. = Save Our Sanity]</a:t>
            </a:r>
            <a:endParaRPr lang="en-US" b="1" i="1" dirty="0">
              <a:solidFill>
                <a:prstClr val="white"/>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48222" y="3543476"/>
            <a:ext cx="4943475" cy="224296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70367" y="313921"/>
            <a:ext cx="952759" cy="1457325"/>
          </a:xfrm>
          <a:prstGeom prst="rect">
            <a:avLst/>
          </a:prstGeom>
        </p:spPr>
      </p:pic>
    </p:spTree>
    <p:extLst>
      <p:ext uri="{BB962C8B-B14F-4D97-AF65-F5344CB8AC3E}">
        <p14:creationId xmlns:p14="http://schemas.microsoft.com/office/powerpoint/2010/main" val="3200049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HOW TO PUT TOGETHER</a:t>
            </a:r>
            <a:br>
              <a:rPr lang="en-US" dirty="0" smtClean="0"/>
            </a:br>
            <a:r>
              <a:rPr lang="en-US" dirty="0" smtClean="0"/>
              <a:t>AN ACE ENTRY</a:t>
            </a:r>
            <a:endParaRPr lang="en-US" dirty="0"/>
          </a:p>
        </p:txBody>
      </p:sp>
      <p:sp>
        <p:nvSpPr>
          <p:cNvPr id="4" name="Text Placeholder 3"/>
          <p:cNvSpPr>
            <a:spLocks noGrp="1"/>
          </p:cNvSpPr>
          <p:nvPr>
            <p:ph type="body" sz="half" idx="2"/>
          </p:nvPr>
        </p:nvSpPr>
        <p:spPr>
          <a:xfrm>
            <a:off x="629841" y="2125361"/>
            <a:ext cx="8365878" cy="4819135"/>
          </a:xfrm>
        </p:spPr>
        <p:txBody>
          <a:bodyPr>
            <a:normAutofit/>
          </a:bodyPr>
          <a:lstStyle/>
          <a:p>
            <a:endParaRPr lang="en-US" dirty="0" smtClean="0"/>
          </a:p>
          <a:p>
            <a:r>
              <a:rPr lang="en-US" sz="2400" dirty="0" smtClean="0">
                <a:solidFill>
                  <a:schemeClr val="tx1"/>
                </a:solidFill>
                <a:latin typeface="Arial" panose="020B0604020202020204" pitchFamily="34" charset="0"/>
              </a:rPr>
              <a:t>ACE NOMINATION HEADING FORMAT</a:t>
            </a:r>
          </a:p>
          <a:p>
            <a:endParaRPr lang="en-US" sz="2400" dirty="0">
              <a:solidFill>
                <a:schemeClr val="tx1"/>
              </a:solidFill>
              <a:latin typeface="Arial" panose="020B0604020202020204" pitchFamily="34" charset="0"/>
            </a:endParaRPr>
          </a:p>
          <a:p>
            <a:pPr>
              <a:spcBef>
                <a:spcPts val="600"/>
              </a:spcBef>
            </a:pPr>
            <a:r>
              <a:rPr lang="en-US" sz="2400" b="1" dirty="0" smtClean="0">
                <a:solidFill>
                  <a:schemeClr val="tx1"/>
                </a:solidFill>
                <a:latin typeface="Times New Roman" panose="02020603050405020304" pitchFamily="18" charset="0"/>
                <a:cs typeface="Times New Roman" panose="02020603050405020304" pitchFamily="18" charset="0"/>
              </a:rPr>
              <a:t>Name of Project</a:t>
            </a:r>
          </a:p>
          <a:p>
            <a:pPr>
              <a:spcBef>
                <a:spcPts val="600"/>
              </a:spcBef>
            </a:pPr>
            <a:r>
              <a:rPr lang="en-US" sz="2000" dirty="0" smtClean="0">
                <a:solidFill>
                  <a:schemeClr val="tx1"/>
                </a:solidFill>
                <a:latin typeface="Times New Roman" panose="02020603050405020304" pitchFamily="18" charset="0"/>
                <a:cs typeface="Times New Roman" panose="02020603050405020304" pitchFamily="18" charset="0"/>
              </a:rPr>
              <a:t>Category 4: Best Building Project – Specialty Contractor (Under $2 Million)</a:t>
            </a:r>
          </a:p>
          <a:p>
            <a:pPr>
              <a:spcBef>
                <a:spcPts val="600"/>
              </a:spcBef>
            </a:pPr>
            <a:r>
              <a:rPr lang="en-US" sz="1800" dirty="0" smtClean="0">
                <a:solidFill>
                  <a:schemeClr val="tx1"/>
                </a:solidFill>
                <a:latin typeface="Times New Roman" panose="02020603050405020304" pitchFamily="18" charset="0"/>
                <a:cs typeface="Times New Roman" panose="02020603050405020304" pitchFamily="18" charset="0"/>
              </a:rPr>
              <a:t>Your Company Name</a:t>
            </a:r>
          </a:p>
          <a:p>
            <a:pPr>
              <a:spcBef>
                <a:spcPts val="600"/>
              </a:spcBef>
            </a:pPr>
            <a:endParaRPr lang="en-US" sz="1200" dirty="0" smtClean="0">
              <a:solidFill>
                <a:schemeClr val="tx1"/>
              </a:solidFill>
              <a:latin typeface="Times New Roman" panose="02020603050405020304" pitchFamily="18" charset="0"/>
              <a:cs typeface="Times New Roman" panose="02020603050405020304" pitchFamily="18" charset="0"/>
            </a:endParaRPr>
          </a:p>
          <a:p>
            <a:pPr>
              <a:spcBef>
                <a:spcPts val="600"/>
              </a:spcBef>
            </a:pPr>
            <a:r>
              <a:rPr lang="en-US" sz="1200" dirty="0" smtClean="0">
                <a:solidFill>
                  <a:schemeClr val="tx1"/>
                </a:solidFill>
                <a:latin typeface="Times New Roman" panose="02020603050405020304" pitchFamily="18" charset="0"/>
                <a:cs typeface="Times New Roman" panose="02020603050405020304" pitchFamily="18" charset="0"/>
              </a:rPr>
              <a:t>Text Begins Here</a:t>
            </a:r>
          </a:p>
        </p:txBody>
      </p:sp>
      <p:pic>
        <p:nvPicPr>
          <p:cNvPr id="7" name="Picture 6"/>
          <p:cNvPicPr>
            <a:picLocks noChangeAspect="1"/>
          </p:cNvPicPr>
          <p:nvPr/>
        </p:nvPicPr>
        <p:blipFill>
          <a:blip r:embed="rId2" cstate="email">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26377" y="2389073"/>
            <a:ext cx="503464" cy="503464"/>
          </a:xfrm>
          <a:prstGeom prst="rect">
            <a:avLst/>
          </a:prstGeom>
          <a:noFill/>
          <a:ln>
            <a:noFill/>
          </a:ln>
        </p:spPr>
      </p:pic>
      <p:sp>
        <p:nvSpPr>
          <p:cNvPr id="3" name="TextBox 2"/>
          <p:cNvSpPr txBox="1"/>
          <p:nvPr/>
        </p:nvSpPr>
        <p:spPr>
          <a:xfrm>
            <a:off x="377836" y="2019741"/>
            <a:ext cx="4342445" cy="369332"/>
          </a:xfrm>
          <a:prstGeom prst="rect">
            <a:avLst/>
          </a:prstGeom>
          <a:noFill/>
        </p:spPr>
        <p:txBody>
          <a:bodyPr wrap="square" rtlCol="0">
            <a:spAutoFit/>
          </a:bodyPr>
          <a:lstStyle/>
          <a:p>
            <a:r>
              <a:rPr lang="en-US" b="1" i="1" dirty="0" smtClean="0">
                <a:solidFill>
                  <a:prstClr val="white"/>
                </a:solidFill>
              </a:rPr>
              <a:t>[S.O.S. = Save Our Sanity]</a:t>
            </a:r>
            <a:endParaRPr lang="en-US" b="1" i="1" dirty="0">
              <a:solidFill>
                <a:prstClr val="white"/>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70367" y="313921"/>
            <a:ext cx="952759" cy="1457325"/>
          </a:xfrm>
          <a:prstGeom prst="rect">
            <a:avLst/>
          </a:prstGeom>
        </p:spPr>
      </p:pic>
    </p:spTree>
    <p:extLst>
      <p:ext uri="{BB962C8B-B14F-4D97-AF65-F5344CB8AC3E}">
        <p14:creationId xmlns:p14="http://schemas.microsoft.com/office/powerpoint/2010/main" val="21988794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SUMMING IT UP</a:t>
            </a:r>
            <a:endParaRPr lang="en-US" dirty="0"/>
          </a:p>
        </p:txBody>
      </p:sp>
      <p:sp>
        <p:nvSpPr>
          <p:cNvPr id="4" name="Text Placeholder 3"/>
          <p:cNvSpPr>
            <a:spLocks noGrp="1"/>
          </p:cNvSpPr>
          <p:nvPr>
            <p:ph type="body" sz="half" idx="2"/>
          </p:nvPr>
        </p:nvSpPr>
        <p:spPr>
          <a:xfrm>
            <a:off x="629841" y="2125361"/>
            <a:ext cx="8365878" cy="4819135"/>
          </a:xfrm>
        </p:spPr>
        <p:txBody>
          <a:bodyPr>
            <a:normAutofit/>
          </a:bodyPr>
          <a:lstStyle/>
          <a:p>
            <a:endParaRPr lang="en-US" dirty="0" smtClean="0"/>
          </a:p>
          <a:p>
            <a:pPr marL="285750" indent="-285750">
              <a:buFont typeface="Arial" panose="020B0604020202020204" pitchFamily="34" charset="0"/>
              <a:buChar char="•"/>
            </a:pPr>
            <a:r>
              <a:rPr lang="en-US" sz="1800" b="1" dirty="0" smtClean="0">
                <a:solidFill>
                  <a:srgbClr val="005051"/>
                </a:solidFill>
                <a:latin typeface="Arial" panose="020B0604020202020204" pitchFamily="34" charset="0"/>
              </a:rPr>
              <a:t>NO CONTENT FOR CONTENT’S SAKE</a:t>
            </a:r>
          </a:p>
          <a:p>
            <a:pPr marL="742950" lvl="1" indent="-285750">
              <a:buFont typeface="Arial" panose="020B0604020202020204" pitchFamily="34" charset="0"/>
              <a:buChar char="•"/>
            </a:pPr>
            <a:r>
              <a:rPr lang="en-US" sz="1900" dirty="0" smtClean="0">
                <a:latin typeface="Arial" panose="020B0604020202020204" pitchFamily="34" charset="0"/>
              </a:rPr>
              <a:t>You want to ensure you have content that matches all of the ACE Award criteria, but don’t just include random information in it to satisfy a checkbox – you want all elements to map to your story and have no individual factoids “hanging out there” that are not part of the story.</a:t>
            </a:r>
          </a:p>
          <a:p>
            <a:pPr marL="285750" indent="-285750">
              <a:buFont typeface="Arial" panose="020B0604020202020204" pitchFamily="34" charset="0"/>
              <a:buChar char="•"/>
            </a:pPr>
            <a:r>
              <a:rPr lang="en-US" sz="1800" b="1" dirty="0" smtClean="0">
                <a:solidFill>
                  <a:srgbClr val="005051"/>
                </a:solidFill>
                <a:latin typeface="Arial" panose="020B0604020202020204" pitchFamily="34" charset="0"/>
              </a:rPr>
              <a:t>YES TO STORYTELLING</a:t>
            </a:r>
            <a:endParaRPr lang="en-US" sz="1800" b="1" dirty="0">
              <a:solidFill>
                <a:srgbClr val="005051"/>
              </a:solidFill>
              <a:latin typeface="Arial" panose="020B0604020202020204" pitchFamily="34" charset="0"/>
            </a:endParaRPr>
          </a:p>
          <a:p>
            <a:pPr marL="742950" lvl="1" indent="-285750">
              <a:buFont typeface="Arial" panose="020B0604020202020204" pitchFamily="34" charset="0"/>
              <a:buChar char="•"/>
            </a:pPr>
            <a:r>
              <a:rPr lang="en-US" sz="1900" dirty="0" smtClean="0">
                <a:latin typeface="Arial" panose="020B0604020202020204" pitchFamily="34" charset="0"/>
              </a:rPr>
              <a:t>Tell your story about all the ways your team worked tirelessly to succeed – and be confident in it. Verify your story’s strength with other stakeholders in your company and then relentlessly seek details to support it. </a:t>
            </a:r>
            <a:endParaRPr lang="en-US" sz="1900" dirty="0">
              <a:latin typeface="Arial" panose="020B0604020202020204" pitchFamily="34" charset="0"/>
            </a:endParaRPr>
          </a:p>
          <a:p>
            <a:pPr marL="742950" lvl="1" indent="-285750">
              <a:buFont typeface="Arial" panose="020B0604020202020204" pitchFamily="34" charset="0"/>
              <a:buChar char="•"/>
            </a:pPr>
            <a:r>
              <a:rPr lang="en-US" sz="1900" dirty="0" smtClean="0">
                <a:latin typeface="Arial" panose="020B0604020202020204" pitchFamily="34" charset="0"/>
              </a:rPr>
              <a:t>Read your nomination through, yourself, several times, from the perspective of an evaluator. Would you rate your nomination high in the various categories – why or why not? If not, work to </a:t>
            </a:r>
            <a:br>
              <a:rPr lang="en-US" sz="1900" dirty="0" smtClean="0">
                <a:latin typeface="Arial" panose="020B0604020202020204" pitchFamily="34" charset="0"/>
              </a:rPr>
            </a:br>
            <a:r>
              <a:rPr lang="en-US" sz="1900" dirty="0" smtClean="0">
                <a:latin typeface="Arial" panose="020B0604020202020204" pitchFamily="34" charset="0"/>
              </a:rPr>
              <a:t>strengthen the weak areas.</a:t>
            </a:r>
          </a:p>
        </p:txBody>
      </p:sp>
      <p:sp>
        <p:nvSpPr>
          <p:cNvPr id="3" name="TextBox 2"/>
          <p:cNvSpPr txBox="1"/>
          <p:nvPr/>
        </p:nvSpPr>
        <p:spPr>
          <a:xfrm>
            <a:off x="377836" y="2019741"/>
            <a:ext cx="5145634" cy="369332"/>
          </a:xfrm>
          <a:prstGeom prst="rect">
            <a:avLst/>
          </a:prstGeom>
          <a:noFill/>
        </p:spPr>
        <p:txBody>
          <a:bodyPr wrap="square" rtlCol="0">
            <a:spAutoFit/>
          </a:bodyPr>
          <a:lstStyle/>
          <a:p>
            <a:r>
              <a:rPr lang="en-US" b="1" i="1" dirty="0" smtClean="0">
                <a:solidFill>
                  <a:prstClr val="white"/>
                </a:solidFill>
              </a:rPr>
              <a:t>It’s About the Story and How You Support It</a:t>
            </a:r>
            <a:endParaRPr lang="en-US" b="1" i="1" dirty="0">
              <a:solidFill>
                <a:prstClr val="white"/>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72263" y="874844"/>
            <a:ext cx="2202370" cy="875056"/>
          </a:xfrm>
          <a:prstGeom prst="rect">
            <a:avLst/>
          </a:prstGeom>
        </p:spPr>
      </p:pic>
    </p:spTree>
    <p:extLst>
      <p:ext uri="{BB962C8B-B14F-4D97-AF65-F5344CB8AC3E}">
        <p14:creationId xmlns:p14="http://schemas.microsoft.com/office/powerpoint/2010/main" val="26437938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93" y="419541"/>
            <a:ext cx="8284249" cy="1600200"/>
          </a:xfrm>
        </p:spPr>
        <p:txBody>
          <a:bodyPr/>
          <a:lstStyle/>
          <a:p>
            <a:r>
              <a:rPr lang="en-US" dirty="0" smtClean="0"/>
              <a:t>YOUR STORY AS YOUR GUIDE</a:t>
            </a:r>
            <a:endParaRPr lang="en-US" dirty="0"/>
          </a:p>
        </p:txBody>
      </p:sp>
      <p:sp>
        <p:nvSpPr>
          <p:cNvPr id="4" name="Text Placeholder 3"/>
          <p:cNvSpPr>
            <a:spLocks noGrp="1"/>
          </p:cNvSpPr>
          <p:nvPr>
            <p:ph type="body" sz="half" idx="2"/>
          </p:nvPr>
        </p:nvSpPr>
        <p:spPr>
          <a:xfrm>
            <a:off x="58993" y="2172926"/>
            <a:ext cx="9085007" cy="5003801"/>
          </a:xfrm>
        </p:spPr>
        <p:txBody>
          <a:bodyPr>
            <a:normAutofit/>
          </a:bodyPr>
          <a:lstStyle/>
          <a:p>
            <a:endParaRPr lang="en-US" dirty="0" smtClean="0"/>
          </a:p>
          <a:p>
            <a:r>
              <a:rPr lang="en-US" sz="1800" b="1" dirty="0" smtClean="0">
                <a:solidFill>
                  <a:srgbClr val="005051"/>
                </a:solidFill>
                <a:latin typeface="Arial" panose="020B0604020202020204" pitchFamily="34" charset="0"/>
              </a:rPr>
              <a:t>DU NET ZERO ENERGY HOME </a:t>
            </a:r>
            <a:br>
              <a:rPr lang="en-US" sz="1800" b="1" dirty="0" smtClean="0">
                <a:solidFill>
                  <a:srgbClr val="005051"/>
                </a:solidFill>
                <a:latin typeface="Arial" panose="020B0604020202020204" pitchFamily="34" charset="0"/>
              </a:rPr>
            </a:br>
            <a:r>
              <a:rPr lang="en-US" sz="2400" dirty="0" smtClean="0">
                <a:solidFill>
                  <a:schemeClr val="tx1"/>
                </a:solidFill>
              </a:rPr>
              <a:t>Approximately </a:t>
            </a:r>
            <a:r>
              <a:rPr lang="en-US" sz="2400" dirty="0">
                <a:solidFill>
                  <a:schemeClr val="tx1"/>
                </a:solidFill>
              </a:rPr>
              <a:t>20 University of California-Berkeley students. A core team of a dozen Denver University students. One project manager and one field supervisor from Weifield. One DU professor. Multiple design, schedule, and systems-related challenges. Absolutely zero student construction experience. All of these factors made up the University of California-Berkeley/Denver University’s combined pursuit to compete in the 2017 U.S. Department of Energy Solar Decathlon competition—where Weifield helped these college students design and construct a highly efficient and innovative Net Zero energy home in a period of less than three months. </a:t>
            </a:r>
            <a:endParaRPr lang="en-US" sz="2400" dirty="0"/>
          </a:p>
          <a:p>
            <a:pPr lvl="1"/>
            <a:endParaRPr lang="en-US" sz="2400" dirty="0">
              <a:latin typeface="Arial" panose="020B0604020202020204" pitchFamily="34" charset="0"/>
            </a:endParaRPr>
          </a:p>
          <a:p>
            <a:pPr lvl="1"/>
            <a:endParaRPr lang="en-US" sz="2400" dirty="0" smtClean="0">
              <a:latin typeface="Arial" panose="020B0604020202020204" pitchFamily="34" charset="0"/>
            </a:endParaRPr>
          </a:p>
        </p:txBody>
      </p:sp>
      <p:sp>
        <p:nvSpPr>
          <p:cNvPr id="3" name="TextBox 2"/>
          <p:cNvSpPr txBox="1"/>
          <p:nvPr/>
        </p:nvSpPr>
        <p:spPr>
          <a:xfrm>
            <a:off x="58993" y="2019741"/>
            <a:ext cx="7950619" cy="369332"/>
          </a:xfrm>
          <a:prstGeom prst="rect">
            <a:avLst/>
          </a:prstGeom>
          <a:noFill/>
        </p:spPr>
        <p:txBody>
          <a:bodyPr wrap="square" rtlCol="0">
            <a:spAutoFit/>
          </a:bodyPr>
          <a:lstStyle/>
          <a:p>
            <a:r>
              <a:rPr lang="en-US" b="1" i="1" dirty="0" smtClean="0">
                <a:solidFill>
                  <a:prstClr val="white"/>
                </a:solidFill>
              </a:rPr>
              <a:t>Summarize Your Project’s Story Up-Front and Use It to Guide Your Writing</a:t>
            </a:r>
            <a:endParaRPr lang="en-US" b="1" i="1" dirty="0">
              <a:solidFill>
                <a:prstClr val="white"/>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72263" y="874844"/>
            <a:ext cx="2202370" cy="875056"/>
          </a:xfrm>
          <a:prstGeom prst="rect">
            <a:avLst/>
          </a:prstGeom>
        </p:spPr>
      </p:pic>
    </p:spTree>
    <p:extLst>
      <p:ext uri="{BB962C8B-B14F-4D97-AF65-F5344CB8AC3E}">
        <p14:creationId xmlns:p14="http://schemas.microsoft.com/office/powerpoint/2010/main" val="1506505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93" y="419541"/>
            <a:ext cx="8284249" cy="1600200"/>
          </a:xfrm>
        </p:spPr>
        <p:txBody>
          <a:bodyPr/>
          <a:lstStyle/>
          <a:p>
            <a:r>
              <a:rPr lang="en-US" dirty="0" smtClean="0"/>
              <a:t>YOUR STORY AS YOUR GUIDE</a:t>
            </a:r>
            <a:endParaRPr lang="en-US" dirty="0"/>
          </a:p>
        </p:txBody>
      </p:sp>
      <p:sp>
        <p:nvSpPr>
          <p:cNvPr id="4" name="Text Placeholder 3"/>
          <p:cNvSpPr>
            <a:spLocks noGrp="1"/>
          </p:cNvSpPr>
          <p:nvPr>
            <p:ph type="body" sz="half" idx="2"/>
          </p:nvPr>
        </p:nvSpPr>
        <p:spPr>
          <a:xfrm>
            <a:off x="58993" y="2172926"/>
            <a:ext cx="9085007" cy="5003801"/>
          </a:xfrm>
        </p:spPr>
        <p:txBody>
          <a:bodyPr>
            <a:normAutofit/>
          </a:bodyPr>
          <a:lstStyle/>
          <a:p>
            <a:endParaRPr lang="en-US" dirty="0" smtClean="0"/>
          </a:p>
          <a:p>
            <a:r>
              <a:rPr lang="en-US" sz="1800" b="1" dirty="0">
                <a:solidFill>
                  <a:srgbClr val="005051"/>
                </a:solidFill>
                <a:latin typeface="Arial" panose="020B0604020202020204" pitchFamily="34" charset="0"/>
              </a:rPr>
              <a:t>PEPSI CENTER PROJECT</a:t>
            </a:r>
          </a:p>
          <a:p>
            <a:pPr marL="0" lvl="1"/>
            <a:r>
              <a:rPr lang="en-US" sz="2000" dirty="0"/>
              <a:t>Needed to achieve amazing light show displays that would reflect onto the Pepsi Center building via our lighting installations – but the fixtures needed to stay hidden. We had very specific owner aesthetic requirements and a very aggressive project schedule, not to mention safety risks working on top of the Pepsi Center crown -- so there were multiple hurdles to overcome. It took expert project management and close teamwork with the technology integrator and Pepsi Center staff in order to complete the project schedule successfully. </a:t>
            </a:r>
          </a:p>
          <a:p>
            <a:pPr marL="0" lvl="1"/>
            <a:r>
              <a:rPr lang="en-US" sz="1800" b="1" dirty="0">
                <a:solidFill>
                  <a:srgbClr val="005051"/>
                </a:solidFill>
                <a:latin typeface="Arial" panose="020B0604020202020204" pitchFamily="34" charset="0"/>
              </a:rPr>
              <a:t>CITY OF WESMINSTER PUMP STATIONS IMPROVEMENTS</a:t>
            </a:r>
          </a:p>
          <a:p>
            <a:pPr marL="0" lvl="1"/>
            <a:r>
              <a:rPr lang="en-US" sz="2000" dirty="0"/>
              <a:t>As this project included a water utility, the riskiest part of the project was making sure water operations would be available at the time the owner needed them. The scope of work included multiple electrical installations and modifications at four different pump stations, and temporary shutdowns of water service to the city. The most challenging aspects of the project were the logistics associated with the different project sites which required varying levels </a:t>
            </a:r>
            <a:br>
              <a:rPr lang="en-US" sz="2000" dirty="0"/>
            </a:br>
            <a:r>
              <a:rPr lang="en-US" sz="2000" dirty="0"/>
              <a:t>and amounts of electrical effort. </a:t>
            </a:r>
          </a:p>
          <a:p>
            <a:pPr marL="0" lvl="1"/>
            <a:endParaRPr lang="en-US" sz="2400" dirty="0"/>
          </a:p>
          <a:p>
            <a:pPr lvl="1"/>
            <a:endParaRPr lang="en-US" sz="2400" dirty="0">
              <a:latin typeface="Arial" panose="020B0604020202020204" pitchFamily="34" charset="0"/>
            </a:endParaRPr>
          </a:p>
          <a:p>
            <a:pPr lvl="1"/>
            <a:endParaRPr lang="en-US" sz="2400" dirty="0" smtClean="0">
              <a:latin typeface="Arial" panose="020B0604020202020204" pitchFamily="34" charset="0"/>
            </a:endParaRPr>
          </a:p>
        </p:txBody>
      </p:sp>
      <p:sp>
        <p:nvSpPr>
          <p:cNvPr id="3" name="TextBox 2"/>
          <p:cNvSpPr txBox="1"/>
          <p:nvPr/>
        </p:nvSpPr>
        <p:spPr>
          <a:xfrm>
            <a:off x="58993" y="2019741"/>
            <a:ext cx="7950619" cy="369332"/>
          </a:xfrm>
          <a:prstGeom prst="rect">
            <a:avLst/>
          </a:prstGeom>
          <a:noFill/>
        </p:spPr>
        <p:txBody>
          <a:bodyPr wrap="square" rtlCol="0">
            <a:spAutoFit/>
          </a:bodyPr>
          <a:lstStyle/>
          <a:p>
            <a:r>
              <a:rPr lang="en-US" b="1" i="1" dirty="0" smtClean="0">
                <a:solidFill>
                  <a:prstClr val="white"/>
                </a:solidFill>
              </a:rPr>
              <a:t>Summarize Your Project’s Story Up-Front and Use It to Guide Your Writing</a:t>
            </a:r>
            <a:endParaRPr lang="en-US" b="1" i="1" dirty="0">
              <a:solidFill>
                <a:prstClr val="white"/>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72263" y="874844"/>
            <a:ext cx="2202370" cy="875056"/>
          </a:xfrm>
          <a:prstGeom prst="rect">
            <a:avLst/>
          </a:prstGeom>
        </p:spPr>
      </p:pic>
    </p:spTree>
    <p:extLst>
      <p:ext uri="{BB962C8B-B14F-4D97-AF65-F5344CB8AC3E}">
        <p14:creationId xmlns:p14="http://schemas.microsoft.com/office/powerpoint/2010/main" val="25887845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NOW, LET’S GET OUT OF THE WEEDS….</a:t>
            </a:r>
            <a:endParaRPr lang="en-US" dirty="0"/>
          </a:p>
        </p:txBody>
      </p:sp>
      <p:sp>
        <p:nvSpPr>
          <p:cNvPr id="3" name="TextBox 2"/>
          <p:cNvSpPr txBox="1"/>
          <p:nvPr/>
        </p:nvSpPr>
        <p:spPr>
          <a:xfrm>
            <a:off x="377836" y="2019741"/>
            <a:ext cx="5145634" cy="369332"/>
          </a:xfrm>
          <a:prstGeom prst="rect">
            <a:avLst/>
          </a:prstGeom>
          <a:noFill/>
        </p:spPr>
        <p:txBody>
          <a:bodyPr wrap="square" rtlCol="0">
            <a:spAutoFit/>
          </a:bodyPr>
          <a:lstStyle/>
          <a:p>
            <a:r>
              <a:rPr lang="en-US" b="1" i="1" dirty="0" smtClean="0">
                <a:solidFill>
                  <a:prstClr val="white"/>
                </a:solidFill>
              </a:rPr>
              <a:t>….And Into the INSPIRATION</a:t>
            </a:r>
            <a:endParaRPr lang="en-US" b="1" i="1" dirty="0">
              <a:solidFill>
                <a:prstClr val="white"/>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00151" y="2471738"/>
            <a:ext cx="6143625" cy="4171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29451" y="871538"/>
            <a:ext cx="1632634" cy="907016"/>
          </a:xfrm>
          <a:prstGeom prst="rect">
            <a:avLst/>
          </a:prstGeom>
        </p:spPr>
      </p:pic>
    </p:spTree>
    <p:extLst>
      <p:ext uri="{BB962C8B-B14F-4D97-AF65-F5344CB8AC3E}">
        <p14:creationId xmlns:p14="http://schemas.microsoft.com/office/powerpoint/2010/main" val="8772533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WHERE DOES INSPIRATION</a:t>
            </a:r>
            <a:br>
              <a:rPr lang="en-US" dirty="0" smtClean="0"/>
            </a:br>
            <a:r>
              <a:rPr lang="en-US" dirty="0" smtClean="0"/>
              <a:t>COME FROM?</a:t>
            </a:r>
            <a:endParaRPr lang="en-US" dirty="0"/>
          </a:p>
        </p:txBody>
      </p:sp>
      <p:sp>
        <p:nvSpPr>
          <p:cNvPr id="4" name="Text Placeholder 3"/>
          <p:cNvSpPr>
            <a:spLocks noGrp="1"/>
          </p:cNvSpPr>
          <p:nvPr>
            <p:ph type="body" sz="half" idx="2"/>
          </p:nvPr>
        </p:nvSpPr>
        <p:spPr>
          <a:xfrm>
            <a:off x="377836" y="2125361"/>
            <a:ext cx="8617883" cy="4819135"/>
          </a:xfrm>
        </p:spPr>
        <p:txBody>
          <a:bodyPr>
            <a:normAutofit/>
          </a:bodyPr>
          <a:lstStyle/>
          <a:p>
            <a:endParaRPr lang="en-US" dirty="0" smtClean="0"/>
          </a:p>
          <a:p>
            <a:r>
              <a:rPr lang="en-US" sz="1800" b="1" dirty="0" smtClean="0">
                <a:solidFill>
                  <a:srgbClr val="005051"/>
                </a:solidFill>
                <a:latin typeface="Arial" panose="020B0604020202020204" pitchFamily="34" charset="0"/>
              </a:rPr>
              <a:t/>
            </a:r>
            <a:br>
              <a:rPr lang="en-US" sz="1800" b="1" dirty="0" smtClean="0">
                <a:solidFill>
                  <a:srgbClr val="005051"/>
                </a:solidFill>
                <a:latin typeface="Arial" panose="020B0604020202020204" pitchFamily="34" charset="0"/>
              </a:rPr>
            </a:br>
            <a:r>
              <a:rPr lang="en-US" sz="2800" b="1" dirty="0" smtClean="0">
                <a:solidFill>
                  <a:srgbClr val="005051"/>
                </a:solidFill>
                <a:latin typeface="Arial" panose="020B0604020202020204" pitchFamily="34" charset="0"/>
              </a:rPr>
              <a:t>PROJECT DETAILS CAN BE DRY:</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rPr>
              <a:t>Buildings and Floors</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rPr>
              <a:t>Square Footage</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rPr>
              <a:t>Cement/Metal/Electrical Work </a:t>
            </a:r>
            <a:r>
              <a:rPr lang="en-US" sz="2400" i="1" dirty="0" smtClean="0">
                <a:solidFill>
                  <a:schemeClr val="tx1"/>
                </a:solidFill>
                <a:latin typeface="Arial" panose="020B0604020202020204" pitchFamily="34" charset="0"/>
              </a:rPr>
              <a:t>(Volts, Amps, </a:t>
            </a:r>
            <a:r>
              <a:rPr lang="en-US" sz="2400" i="1" dirty="0" err="1" smtClean="0">
                <a:solidFill>
                  <a:schemeClr val="tx1"/>
                </a:solidFill>
                <a:latin typeface="Arial" panose="020B0604020202020204" pitchFamily="34" charset="0"/>
              </a:rPr>
              <a:t>Meterage</a:t>
            </a:r>
            <a:r>
              <a:rPr lang="en-US" sz="2400" i="1" dirty="0" smtClean="0">
                <a:solidFill>
                  <a:schemeClr val="tx1"/>
                </a:solidFill>
                <a:latin typeface="Arial" panose="020B0604020202020204" pitchFamily="34" charset="0"/>
              </a:rPr>
              <a:t>…</a:t>
            </a:r>
            <a:r>
              <a:rPr lang="en-US" sz="2400" i="1" dirty="0" err="1" smtClean="0">
                <a:solidFill>
                  <a:schemeClr val="tx1"/>
                </a:solidFill>
                <a:latin typeface="Arial" panose="020B0604020202020204" pitchFamily="34" charset="0"/>
              </a:rPr>
              <a:t>ahhh</a:t>
            </a:r>
            <a:r>
              <a:rPr lang="en-US" sz="2400" i="1" dirty="0" smtClean="0">
                <a:solidFill>
                  <a:schemeClr val="tx1"/>
                </a:solidFill>
                <a:latin typeface="Arial" panose="020B0604020202020204" pitchFamily="34" charset="0"/>
              </a:rPr>
              <a:t>!)</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rPr>
              <a:t>Schedules, </a:t>
            </a:r>
            <a:r>
              <a:rPr lang="en-US" sz="2400" dirty="0" err="1" smtClean="0">
                <a:solidFill>
                  <a:schemeClr val="tx1"/>
                </a:solidFill>
                <a:latin typeface="Arial" panose="020B0604020202020204" pitchFamily="34" charset="0"/>
              </a:rPr>
              <a:t>Manpowers</a:t>
            </a:r>
            <a:r>
              <a:rPr lang="en-US" sz="2400" dirty="0" smtClean="0">
                <a:solidFill>
                  <a:schemeClr val="tx1"/>
                </a:solidFill>
                <a:latin typeface="Arial" panose="020B0604020202020204" pitchFamily="34" charset="0"/>
              </a:rPr>
              <a:t>, Deliveries, Materials</a:t>
            </a:r>
          </a:p>
          <a:p>
            <a:pPr marL="342900" indent="-342900">
              <a:buFont typeface="Arial" panose="020B0604020202020204" pitchFamily="34" charset="0"/>
              <a:buChar char="•"/>
            </a:pPr>
            <a:r>
              <a:rPr lang="en-US" sz="2400" dirty="0" smtClean="0">
                <a:solidFill>
                  <a:schemeClr val="tx1"/>
                </a:solidFill>
                <a:latin typeface="Arial" panose="020B0604020202020204" pitchFamily="34" charset="0"/>
              </a:rPr>
              <a:t>Lions and Tigers and Bears! The list goes on and on….</a:t>
            </a:r>
          </a:p>
        </p:txBody>
      </p:sp>
      <p:sp>
        <p:nvSpPr>
          <p:cNvPr id="3" name="TextBox 2"/>
          <p:cNvSpPr txBox="1"/>
          <p:nvPr/>
        </p:nvSpPr>
        <p:spPr>
          <a:xfrm>
            <a:off x="377836" y="2019741"/>
            <a:ext cx="5145634" cy="369332"/>
          </a:xfrm>
          <a:prstGeom prst="rect">
            <a:avLst/>
          </a:prstGeom>
          <a:noFill/>
        </p:spPr>
        <p:txBody>
          <a:bodyPr wrap="square" rtlCol="0">
            <a:spAutoFit/>
          </a:bodyPr>
          <a:lstStyle/>
          <a:p>
            <a:r>
              <a:rPr lang="en-US" b="1" i="1" dirty="0" smtClean="0">
                <a:solidFill>
                  <a:prstClr val="white"/>
                </a:solidFill>
              </a:rPr>
              <a:t>Keeping It Interesting</a:t>
            </a:r>
            <a:endParaRPr lang="en-US" b="1" i="1" dirty="0">
              <a:solidFill>
                <a:prstClr val="white"/>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29451" y="871538"/>
            <a:ext cx="1632634" cy="907016"/>
          </a:xfrm>
          <a:prstGeom prst="rect">
            <a:avLst/>
          </a:prstGeom>
        </p:spPr>
      </p:pic>
    </p:spTree>
    <p:extLst>
      <p:ext uri="{BB962C8B-B14F-4D97-AF65-F5344CB8AC3E}">
        <p14:creationId xmlns:p14="http://schemas.microsoft.com/office/powerpoint/2010/main" val="11876858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WHERE DOES INSPIRATION</a:t>
            </a:r>
            <a:br>
              <a:rPr lang="en-US" dirty="0" smtClean="0"/>
            </a:br>
            <a:r>
              <a:rPr lang="en-US" dirty="0" smtClean="0"/>
              <a:t>COME FROM?</a:t>
            </a:r>
            <a:endParaRPr lang="en-US" dirty="0"/>
          </a:p>
        </p:txBody>
      </p:sp>
      <p:sp>
        <p:nvSpPr>
          <p:cNvPr id="4" name="Text Placeholder 3"/>
          <p:cNvSpPr>
            <a:spLocks noGrp="1"/>
          </p:cNvSpPr>
          <p:nvPr>
            <p:ph type="body" sz="half" idx="2"/>
          </p:nvPr>
        </p:nvSpPr>
        <p:spPr>
          <a:xfrm>
            <a:off x="377836" y="2125361"/>
            <a:ext cx="8617883" cy="4819135"/>
          </a:xfrm>
        </p:spPr>
        <p:txBody>
          <a:bodyPr>
            <a:normAutofit/>
          </a:bodyPr>
          <a:lstStyle/>
          <a:p>
            <a:endParaRPr lang="en-US" dirty="0" smtClean="0"/>
          </a:p>
          <a:p>
            <a:r>
              <a:rPr lang="en-US" sz="1800" b="1" dirty="0" smtClean="0">
                <a:solidFill>
                  <a:srgbClr val="005051"/>
                </a:solidFill>
                <a:latin typeface="Arial" panose="020B0604020202020204" pitchFamily="34" charset="0"/>
              </a:rPr>
              <a:t/>
            </a:r>
            <a:br>
              <a:rPr lang="en-US" sz="1800" b="1" dirty="0" smtClean="0">
                <a:solidFill>
                  <a:srgbClr val="005051"/>
                </a:solidFill>
                <a:latin typeface="Arial" panose="020B0604020202020204" pitchFamily="34" charset="0"/>
              </a:rPr>
            </a:br>
            <a:r>
              <a:rPr lang="en-US" sz="2400" b="1" dirty="0" smtClean="0">
                <a:solidFill>
                  <a:srgbClr val="005051"/>
                </a:solidFill>
                <a:latin typeface="Arial" panose="020B0604020202020204" pitchFamily="34" charset="0"/>
              </a:rPr>
              <a:t>ALTHOUGH THOSE DETAILS ARE IMPORTANT, WHAT </a:t>
            </a:r>
            <a:r>
              <a:rPr lang="en-US" sz="2400" b="1" i="1" dirty="0" smtClean="0">
                <a:solidFill>
                  <a:srgbClr val="005051"/>
                </a:solidFill>
                <a:latin typeface="Arial" panose="020B0604020202020204" pitchFamily="34" charset="0"/>
              </a:rPr>
              <a:t>TRULY</a:t>
            </a:r>
            <a:r>
              <a:rPr lang="en-US" sz="2400" b="1" dirty="0" smtClean="0">
                <a:solidFill>
                  <a:srgbClr val="005051"/>
                </a:solidFill>
                <a:latin typeface="Arial" panose="020B0604020202020204" pitchFamily="34" charset="0"/>
              </a:rPr>
              <a:t> ENGAGES READERS?</a:t>
            </a:r>
          </a:p>
          <a:p>
            <a:endParaRPr lang="en-US" sz="2400" b="1" dirty="0" smtClean="0">
              <a:solidFill>
                <a:srgbClr val="005051"/>
              </a:solidFill>
              <a:latin typeface="Arial" panose="020B0604020202020204" pitchFamily="34" charset="0"/>
            </a:endParaRPr>
          </a:p>
        </p:txBody>
      </p:sp>
      <p:sp>
        <p:nvSpPr>
          <p:cNvPr id="3" name="TextBox 2"/>
          <p:cNvSpPr txBox="1"/>
          <p:nvPr/>
        </p:nvSpPr>
        <p:spPr>
          <a:xfrm>
            <a:off x="377836" y="2019741"/>
            <a:ext cx="5145634" cy="369332"/>
          </a:xfrm>
          <a:prstGeom prst="rect">
            <a:avLst/>
          </a:prstGeom>
          <a:noFill/>
        </p:spPr>
        <p:txBody>
          <a:bodyPr wrap="square" rtlCol="0">
            <a:spAutoFit/>
          </a:bodyPr>
          <a:lstStyle/>
          <a:p>
            <a:r>
              <a:rPr lang="en-US" b="1" i="1" dirty="0" smtClean="0">
                <a:solidFill>
                  <a:prstClr val="white"/>
                </a:solidFill>
              </a:rPr>
              <a:t>Keeping It Interesting</a:t>
            </a:r>
            <a:endParaRPr lang="en-US" b="1" i="1" dirty="0">
              <a:solidFill>
                <a:prstClr val="white"/>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00250" y="3623001"/>
            <a:ext cx="4814888" cy="300037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29451" y="871538"/>
            <a:ext cx="1632634" cy="907016"/>
          </a:xfrm>
          <a:prstGeom prst="rect">
            <a:avLst/>
          </a:prstGeom>
        </p:spPr>
      </p:pic>
    </p:spTree>
    <p:extLst>
      <p:ext uri="{BB962C8B-B14F-4D97-AF65-F5344CB8AC3E}">
        <p14:creationId xmlns:p14="http://schemas.microsoft.com/office/powerpoint/2010/main" val="1223367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24242"/>
            <a:ext cx="6347713" cy="1320800"/>
          </a:xfrm>
        </p:spPr>
        <p:txBody>
          <a:bodyPr/>
          <a:lstStyle/>
          <a:p>
            <a:r>
              <a:rPr lang="en-US" dirty="0" smtClean="0"/>
              <a:t>Event Overview</a:t>
            </a:r>
            <a:endParaRPr lang="en-US" sz="3600" dirty="0"/>
          </a:p>
        </p:txBody>
      </p:sp>
      <p:sp>
        <p:nvSpPr>
          <p:cNvPr id="3" name="Content Placeholder 2"/>
          <p:cNvSpPr>
            <a:spLocks noGrp="1"/>
          </p:cNvSpPr>
          <p:nvPr>
            <p:ph sz="quarter" idx="13"/>
          </p:nvPr>
        </p:nvSpPr>
        <p:spPr>
          <a:xfrm>
            <a:off x="609599" y="1726540"/>
            <a:ext cx="6347714" cy="3880773"/>
          </a:xfrm>
        </p:spPr>
        <p:txBody>
          <a:bodyPr>
            <a:normAutofit fontScale="77500" lnSpcReduction="20000"/>
          </a:bodyPr>
          <a:lstStyle/>
          <a:p>
            <a:r>
              <a:rPr lang="en-US" sz="2000" dirty="0" smtClean="0">
                <a:solidFill>
                  <a:schemeClr val="accent1"/>
                </a:solidFill>
              </a:rPr>
              <a:t>Friday, November </a:t>
            </a:r>
            <a:r>
              <a:rPr lang="en-US" dirty="0">
                <a:solidFill>
                  <a:schemeClr val="accent1"/>
                </a:solidFill>
              </a:rPr>
              <a:t>1</a:t>
            </a:r>
            <a:r>
              <a:rPr lang="en-US" sz="2000" dirty="0" smtClean="0">
                <a:solidFill>
                  <a:schemeClr val="accent1"/>
                </a:solidFill>
              </a:rPr>
              <a:t>, 2019</a:t>
            </a:r>
            <a:br>
              <a:rPr lang="en-US" sz="2000" dirty="0" smtClean="0">
                <a:solidFill>
                  <a:schemeClr val="accent1"/>
                </a:solidFill>
              </a:rPr>
            </a:br>
            <a:r>
              <a:rPr lang="en-US" sz="2000" dirty="0" smtClean="0">
                <a:solidFill>
                  <a:schemeClr val="tx1"/>
                </a:solidFill>
              </a:rPr>
              <a:t>6:00pm – 8:00pm	 Cocktail Reception</a:t>
            </a:r>
            <a:br>
              <a:rPr lang="en-US" sz="2000" dirty="0" smtClean="0">
                <a:solidFill>
                  <a:schemeClr val="tx1"/>
                </a:solidFill>
              </a:rPr>
            </a:br>
            <a:r>
              <a:rPr lang="en-US" sz="2000" dirty="0" smtClean="0">
                <a:solidFill>
                  <a:schemeClr val="tx1"/>
                </a:solidFill>
              </a:rPr>
              <a:t>8:00pm – 8:35pm Dinner/Networking</a:t>
            </a:r>
            <a:br>
              <a:rPr lang="en-US" sz="2000" dirty="0" smtClean="0">
                <a:solidFill>
                  <a:schemeClr val="tx1"/>
                </a:solidFill>
              </a:rPr>
            </a:br>
            <a:r>
              <a:rPr lang="en-US" sz="2000" dirty="0" smtClean="0">
                <a:solidFill>
                  <a:schemeClr val="tx1"/>
                </a:solidFill>
              </a:rPr>
              <a:t>8:35pm – 9:30pm Awards Presentation</a:t>
            </a:r>
            <a:br>
              <a:rPr lang="en-US" sz="2000" dirty="0" smtClean="0">
                <a:solidFill>
                  <a:schemeClr val="tx1"/>
                </a:solidFill>
              </a:rPr>
            </a:br>
            <a:r>
              <a:rPr lang="en-US" sz="2000" dirty="0" smtClean="0">
                <a:solidFill>
                  <a:schemeClr val="tx1"/>
                </a:solidFill>
              </a:rPr>
              <a:t>9:30pm – 11:30pm Post Casino Night Party!</a:t>
            </a:r>
            <a:br>
              <a:rPr lang="en-US" sz="2000" dirty="0" smtClean="0">
                <a:solidFill>
                  <a:schemeClr val="tx1"/>
                </a:solidFill>
              </a:rPr>
            </a:br>
            <a:endParaRPr lang="en-US" sz="2000" dirty="0" smtClean="0">
              <a:solidFill>
                <a:schemeClr val="tx1"/>
              </a:solidFill>
            </a:endParaRPr>
          </a:p>
          <a:p>
            <a:r>
              <a:rPr lang="en-US" dirty="0" smtClean="0">
                <a:solidFill>
                  <a:schemeClr val="tx1"/>
                </a:solidFill>
              </a:rPr>
              <a:t>Hyatt Regency Denver at Colorado Convention Center</a:t>
            </a:r>
            <a:br>
              <a:rPr lang="en-US" dirty="0" smtClean="0">
                <a:solidFill>
                  <a:schemeClr val="tx1"/>
                </a:solidFill>
              </a:rPr>
            </a:br>
            <a:r>
              <a:rPr lang="en-US" dirty="0" smtClean="0">
                <a:solidFill>
                  <a:schemeClr val="tx1"/>
                </a:solidFill>
              </a:rPr>
              <a:t>650 15</a:t>
            </a:r>
            <a:r>
              <a:rPr lang="en-US" baseline="30000" dirty="0" smtClean="0">
                <a:solidFill>
                  <a:schemeClr val="tx1"/>
                </a:solidFill>
              </a:rPr>
              <a:t>th</a:t>
            </a:r>
            <a:r>
              <a:rPr lang="en-US" dirty="0" smtClean="0">
                <a:solidFill>
                  <a:schemeClr val="tx1"/>
                </a:solidFill>
              </a:rPr>
              <a:t> Street</a:t>
            </a:r>
            <a:br>
              <a:rPr lang="en-US" dirty="0" smtClean="0">
                <a:solidFill>
                  <a:schemeClr val="tx1"/>
                </a:solidFill>
              </a:rPr>
            </a:br>
            <a:r>
              <a:rPr lang="en-US" dirty="0" smtClean="0">
                <a:solidFill>
                  <a:schemeClr val="tx1"/>
                </a:solidFill>
              </a:rPr>
              <a:t>Denver, CO </a:t>
            </a:r>
            <a:br>
              <a:rPr lang="en-US" dirty="0" smtClean="0">
                <a:solidFill>
                  <a:schemeClr val="tx1"/>
                </a:solidFill>
              </a:rPr>
            </a:br>
            <a:endParaRPr lang="en-US" dirty="0" smtClean="0">
              <a:solidFill>
                <a:schemeClr val="tx1"/>
              </a:solidFill>
            </a:endParaRPr>
          </a:p>
          <a:p>
            <a:r>
              <a:rPr lang="en-US" dirty="0" smtClean="0">
                <a:solidFill>
                  <a:schemeClr val="tx1"/>
                </a:solidFill>
              </a:rPr>
              <a:t>Emcee for the evening – </a:t>
            </a:r>
            <a:r>
              <a:rPr lang="en-US" dirty="0"/>
              <a:t/>
            </a:r>
            <a:br>
              <a:rPr lang="en-US" dirty="0"/>
            </a:br>
            <a:r>
              <a:rPr lang="en-US" dirty="0" smtClean="0"/>
              <a:t>Gregg moss</a:t>
            </a:r>
            <a:br>
              <a:rPr lang="en-US" dirty="0" smtClean="0"/>
            </a:br>
            <a:r>
              <a:rPr lang="en-US" dirty="0" smtClean="0"/>
              <a:t>9News business anchor</a:t>
            </a:r>
            <a:br>
              <a:rPr lang="en-US" dirty="0" smtClean="0"/>
            </a:br>
            <a:r>
              <a:rPr lang="en-US" dirty="0" smtClean="0"/>
              <a:t>president/</a:t>
            </a:r>
            <a:r>
              <a:rPr lang="en-US" dirty="0" err="1" smtClean="0"/>
              <a:t>ceo</a:t>
            </a:r>
            <a:r>
              <a:rPr lang="en-US" dirty="0" smtClean="0"/>
              <a:t> metro north chamber</a:t>
            </a:r>
            <a:endParaRPr lang="en-US" dirty="0" smtClean="0">
              <a:solidFill>
                <a:schemeClr val="tx1"/>
              </a:solidFill>
            </a:endParaRPr>
          </a:p>
          <a:p>
            <a:endParaRPr lang="en-US" dirty="0" smtClean="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62316" y="4072128"/>
            <a:ext cx="3205193" cy="1802652"/>
          </a:xfrm>
          <a:prstGeom prst="rect">
            <a:avLst/>
          </a:prstGeom>
        </p:spPr>
      </p:pic>
    </p:spTree>
    <p:extLst>
      <p:ext uri="{BB962C8B-B14F-4D97-AF65-F5344CB8AC3E}">
        <p14:creationId xmlns:p14="http://schemas.microsoft.com/office/powerpoint/2010/main" val="6671052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WHERE DOES INSPIRATION</a:t>
            </a:r>
            <a:br>
              <a:rPr lang="en-US" dirty="0" smtClean="0"/>
            </a:br>
            <a:r>
              <a:rPr lang="en-US" dirty="0" smtClean="0"/>
              <a:t>COME FROM?</a:t>
            </a:r>
            <a:endParaRPr lang="en-US" dirty="0"/>
          </a:p>
        </p:txBody>
      </p:sp>
      <p:sp>
        <p:nvSpPr>
          <p:cNvPr id="4" name="Text Placeholder 3"/>
          <p:cNvSpPr>
            <a:spLocks noGrp="1"/>
          </p:cNvSpPr>
          <p:nvPr>
            <p:ph type="body" sz="half" idx="2"/>
          </p:nvPr>
        </p:nvSpPr>
        <p:spPr>
          <a:xfrm>
            <a:off x="377836" y="2125361"/>
            <a:ext cx="8617883" cy="4819135"/>
          </a:xfrm>
        </p:spPr>
        <p:txBody>
          <a:bodyPr>
            <a:normAutofit/>
          </a:bodyPr>
          <a:lstStyle/>
          <a:p>
            <a:endParaRPr lang="en-US" dirty="0" smtClean="0"/>
          </a:p>
          <a:p>
            <a:r>
              <a:rPr lang="en-US" sz="2400" b="1" dirty="0" smtClean="0">
                <a:solidFill>
                  <a:srgbClr val="005051"/>
                </a:solidFill>
                <a:latin typeface="Arial" panose="020B0604020202020204" pitchFamily="34" charset="0"/>
              </a:rPr>
              <a:t>#1. PASSION</a:t>
            </a:r>
            <a:endParaRPr lang="en-US" sz="2400" b="1" dirty="0">
              <a:solidFill>
                <a:srgbClr val="005051"/>
              </a:solidFill>
              <a:latin typeface="Arial" panose="020B0604020202020204" pitchFamily="34" charset="0"/>
            </a:endParaRPr>
          </a:p>
          <a:p>
            <a:r>
              <a:rPr lang="en-US" sz="2400" b="1" dirty="0" smtClean="0">
                <a:solidFill>
                  <a:srgbClr val="005051"/>
                </a:solidFill>
                <a:latin typeface="Arial" panose="020B0604020202020204" pitchFamily="34" charset="0"/>
              </a:rPr>
              <a:t>Writing as if you were truly interested (yourself) in your project’s story. If you are bored with your content, your reader will be, too.</a:t>
            </a:r>
          </a:p>
          <a:p>
            <a:endParaRPr lang="en-US" sz="2400" b="1" dirty="0" smtClean="0">
              <a:solidFill>
                <a:srgbClr val="005051"/>
              </a:solidFill>
              <a:latin typeface="Arial" panose="020B0604020202020204" pitchFamily="34" charset="0"/>
            </a:endParaRPr>
          </a:p>
        </p:txBody>
      </p:sp>
      <p:sp>
        <p:nvSpPr>
          <p:cNvPr id="3" name="TextBox 2"/>
          <p:cNvSpPr txBox="1"/>
          <p:nvPr/>
        </p:nvSpPr>
        <p:spPr>
          <a:xfrm>
            <a:off x="377836" y="2019741"/>
            <a:ext cx="5145634" cy="369332"/>
          </a:xfrm>
          <a:prstGeom prst="rect">
            <a:avLst/>
          </a:prstGeom>
          <a:noFill/>
        </p:spPr>
        <p:txBody>
          <a:bodyPr wrap="square" rtlCol="0">
            <a:spAutoFit/>
          </a:bodyPr>
          <a:lstStyle/>
          <a:p>
            <a:r>
              <a:rPr lang="en-US" b="1" i="1" dirty="0" smtClean="0">
                <a:solidFill>
                  <a:prstClr val="white"/>
                </a:solidFill>
              </a:rPr>
              <a:t>Keeping It Interesting</a:t>
            </a:r>
            <a:endParaRPr lang="en-US" b="1" i="1" dirty="0">
              <a:solidFill>
                <a:prstClr val="white"/>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00187" y="3989273"/>
            <a:ext cx="5657849" cy="2751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29451" y="871538"/>
            <a:ext cx="1632634" cy="907016"/>
          </a:xfrm>
          <a:prstGeom prst="rect">
            <a:avLst/>
          </a:prstGeom>
        </p:spPr>
      </p:pic>
    </p:spTree>
    <p:extLst>
      <p:ext uri="{BB962C8B-B14F-4D97-AF65-F5344CB8AC3E}">
        <p14:creationId xmlns:p14="http://schemas.microsoft.com/office/powerpoint/2010/main" val="3648260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WHERE DOES INSPIRATION</a:t>
            </a:r>
            <a:br>
              <a:rPr lang="en-US" dirty="0" smtClean="0"/>
            </a:br>
            <a:r>
              <a:rPr lang="en-US" dirty="0" smtClean="0"/>
              <a:t>COME FROM?</a:t>
            </a:r>
            <a:endParaRPr lang="en-US" dirty="0"/>
          </a:p>
        </p:txBody>
      </p:sp>
      <p:sp>
        <p:nvSpPr>
          <p:cNvPr id="4" name="Text Placeholder 3"/>
          <p:cNvSpPr>
            <a:spLocks noGrp="1"/>
          </p:cNvSpPr>
          <p:nvPr>
            <p:ph type="body" sz="half" idx="2"/>
          </p:nvPr>
        </p:nvSpPr>
        <p:spPr>
          <a:xfrm>
            <a:off x="377836" y="2125361"/>
            <a:ext cx="8617883" cy="4819135"/>
          </a:xfrm>
        </p:spPr>
        <p:txBody>
          <a:bodyPr>
            <a:normAutofit/>
          </a:bodyPr>
          <a:lstStyle/>
          <a:p>
            <a:endParaRPr lang="en-US" dirty="0" smtClean="0"/>
          </a:p>
          <a:p>
            <a:r>
              <a:rPr lang="en-US" sz="2400" b="1" dirty="0" smtClean="0">
                <a:solidFill>
                  <a:srgbClr val="005051"/>
                </a:solidFill>
                <a:latin typeface="Arial" panose="020B0604020202020204" pitchFamily="34" charset="0"/>
              </a:rPr>
              <a:t>WHAT FUELS PASSION?</a:t>
            </a:r>
          </a:p>
          <a:p>
            <a:endParaRPr lang="en-US" sz="2400" b="1" dirty="0" smtClean="0">
              <a:solidFill>
                <a:srgbClr val="005051"/>
              </a:solidFill>
              <a:latin typeface="Arial" panose="020B0604020202020204" pitchFamily="34" charset="0"/>
            </a:endParaRPr>
          </a:p>
        </p:txBody>
      </p:sp>
      <p:sp>
        <p:nvSpPr>
          <p:cNvPr id="3" name="TextBox 2"/>
          <p:cNvSpPr txBox="1"/>
          <p:nvPr/>
        </p:nvSpPr>
        <p:spPr>
          <a:xfrm>
            <a:off x="377836" y="2019741"/>
            <a:ext cx="5145634" cy="369332"/>
          </a:xfrm>
          <a:prstGeom prst="rect">
            <a:avLst/>
          </a:prstGeom>
          <a:noFill/>
        </p:spPr>
        <p:txBody>
          <a:bodyPr wrap="square" rtlCol="0">
            <a:spAutoFit/>
          </a:bodyPr>
          <a:lstStyle/>
          <a:p>
            <a:r>
              <a:rPr lang="en-US" b="1" i="1" dirty="0" smtClean="0">
                <a:solidFill>
                  <a:prstClr val="white"/>
                </a:solidFill>
              </a:rPr>
              <a:t>Keeping It Interesting</a:t>
            </a:r>
            <a:endParaRPr lang="en-US" b="1" i="1" dirty="0">
              <a:solidFill>
                <a:prstClr val="white"/>
              </a:solidFi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80332" y="2986705"/>
            <a:ext cx="5479255" cy="3699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29451" y="871538"/>
            <a:ext cx="1632634" cy="907016"/>
          </a:xfrm>
          <a:prstGeom prst="rect">
            <a:avLst/>
          </a:prstGeom>
        </p:spPr>
      </p:pic>
    </p:spTree>
    <p:extLst>
      <p:ext uri="{BB962C8B-B14F-4D97-AF65-F5344CB8AC3E}">
        <p14:creationId xmlns:p14="http://schemas.microsoft.com/office/powerpoint/2010/main" val="13582275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WHERE DOES INSPIRATION</a:t>
            </a:r>
            <a:br>
              <a:rPr lang="en-US" dirty="0" smtClean="0"/>
            </a:br>
            <a:r>
              <a:rPr lang="en-US" dirty="0" smtClean="0"/>
              <a:t>COME FROM?</a:t>
            </a:r>
            <a:endParaRPr lang="en-US" dirty="0"/>
          </a:p>
        </p:txBody>
      </p:sp>
      <p:sp>
        <p:nvSpPr>
          <p:cNvPr id="4" name="Text Placeholder 3"/>
          <p:cNvSpPr>
            <a:spLocks noGrp="1"/>
          </p:cNvSpPr>
          <p:nvPr>
            <p:ph type="body" sz="half" idx="2"/>
          </p:nvPr>
        </p:nvSpPr>
        <p:spPr>
          <a:xfrm>
            <a:off x="377836" y="2125361"/>
            <a:ext cx="8617883" cy="4819135"/>
          </a:xfrm>
        </p:spPr>
        <p:txBody>
          <a:bodyPr>
            <a:normAutofit/>
          </a:bodyPr>
          <a:lstStyle/>
          <a:p>
            <a:endParaRPr lang="en-US" dirty="0" smtClean="0"/>
          </a:p>
          <a:p>
            <a:r>
              <a:rPr lang="en-US" sz="2400" b="1" dirty="0" smtClean="0">
                <a:solidFill>
                  <a:srgbClr val="005051"/>
                </a:solidFill>
                <a:latin typeface="Arial" panose="020B0604020202020204" pitchFamily="34" charset="0"/>
              </a:rPr>
              <a:t>#2. THE STORY</a:t>
            </a:r>
            <a:endParaRPr lang="en-US" sz="2400" b="1" dirty="0">
              <a:solidFill>
                <a:srgbClr val="005051"/>
              </a:solidFill>
              <a:latin typeface="Arial" panose="020B0604020202020204" pitchFamily="34" charset="0"/>
            </a:endParaRPr>
          </a:p>
          <a:p>
            <a:r>
              <a:rPr lang="en-US" sz="2400" b="1" dirty="0" smtClean="0">
                <a:solidFill>
                  <a:srgbClr val="005051"/>
                </a:solidFill>
                <a:latin typeface="Arial" panose="020B0604020202020204" pitchFamily="34" charset="0"/>
              </a:rPr>
              <a:t>Keep the story lifted above the details – don’t be a slave to project details, make them work for you in the grand scheme of your story. (Tell the story first, plug in the details.)</a:t>
            </a:r>
          </a:p>
          <a:p>
            <a:endParaRPr lang="en-US" sz="2400" b="1" dirty="0" smtClean="0">
              <a:solidFill>
                <a:srgbClr val="005051"/>
              </a:solidFill>
              <a:latin typeface="Arial" panose="020B0604020202020204" pitchFamily="34" charset="0"/>
            </a:endParaRPr>
          </a:p>
        </p:txBody>
      </p:sp>
      <p:sp>
        <p:nvSpPr>
          <p:cNvPr id="3" name="TextBox 2"/>
          <p:cNvSpPr txBox="1"/>
          <p:nvPr/>
        </p:nvSpPr>
        <p:spPr>
          <a:xfrm>
            <a:off x="377836" y="2019741"/>
            <a:ext cx="5145634" cy="369332"/>
          </a:xfrm>
          <a:prstGeom prst="rect">
            <a:avLst/>
          </a:prstGeom>
          <a:noFill/>
        </p:spPr>
        <p:txBody>
          <a:bodyPr wrap="square" rtlCol="0">
            <a:spAutoFit/>
          </a:bodyPr>
          <a:lstStyle/>
          <a:p>
            <a:r>
              <a:rPr lang="en-US" b="1" i="1" dirty="0" smtClean="0">
                <a:solidFill>
                  <a:prstClr val="white"/>
                </a:solidFill>
              </a:rPr>
              <a:t>Keeping It Interesting</a:t>
            </a:r>
            <a:endParaRPr lang="en-US" b="1" i="1" dirty="0">
              <a:solidFill>
                <a:prstClr val="white"/>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05228" y="4193986"/>
            <a:ext cx="5252808" cy="2538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29451" y="871538"/>
            <a:ext cx="1632634" cy="907016"/>
          </a:xfrm>
          <a:prstGeom prst="rect">
            <a:avLst/>
          </a:prstGeom>
        </p:spPr>
      </p:pic>
    </p:spTree>
    <p:extLst>
      <p:ext uri="{BB962C8B-B14F-4D97-AF65-F5344CB8AC3E}">
        <p14:creationId xmlns:p14="http://schemas.microsoft.com/office/powerpoint/2010/main" val="18525960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WHERE DOES INSPIRATION</a:t>
            </a:r>
            <a:br>
              <a:rPr lang="en-US" dirty="0" smtClean="0"/>
            </a:br>
            <a:r>
              <a:rPr lang="en-US" dirty="0" smtClean="0"/>
              <a:t>COME FROM?</a:t>
            </a:r>
            <a:endParaRPr lang="en-US" dirty="0"/>
          </a:p>
        </p:txBody>
      </p:sp>
      <p:sp>
        <p:nvSpPr>
          <p:cNvPr id="4" name="Text Placeholder 3"/>
          <p:cNvSpPr>
            <a:spLocks noGrp="1"/>
          </p:cNvSpPr>
          <p:nvPr>
            <p:ph type="body" sz="half" idx="2"/>
          </p:nvPr>
        </p:nvSpPr>
        <p:spPr>
          <a:xfrm>
            <a:off x="377836" y="2125361"/>
            <a:ext cx="8617883" cy="4819135"/>
          </a:xfrm>
        </p:spPr>
        <p:txBody>
          <a:bodyPr>
            <a:normAutofit/>
          </a:bodyPr>
          <a:lstStyle/>
          <a:p>
            <a:endParaRPr lang="en-US" dirty="0" smtClean="0"/>
          </a:p>
          <a:p>
            <a:r>
              <a:rPr lang="en-US" sz="2400" b="1" dirty="0" smtClean="0">
                <a:solidFill>
                  <a:srgbClr val="005051"/>
                </a:solidFill>
                <a:latin typeface="Arial" panose="020B0604020202020204" pitchFamily="34" charset="0"/>
              </a:rPr>
              <a:t>CONNECT YOUR STORY TO THE HEART</a:t>
            </a:r>
          </a:p>
          <a:p>
            <a:endParaRPr lang="en-US" sz="2400" b="1" dirty="0" smtClean="0">
              <a:solidFill>
                <a:srgbClr val="005051"/>
              </a:solidFill>
              <a:latin typeface="Arial" panose="020B0604020202020204" pitchFamily="34" charset="0"/>
            </a:endParaRPr>
          </a:p>
        </p:txBody>
      </p:sp>
      <p:sp>
        <p:nvSpPr>
          <p:cNvPr id="3" name="TextBox 2"/>
          <p:cNvSpPr txBox="1"/>
          <p:nvPr/>
        </p:nvSpPr>
        <p:spPr>
          <a:xfrm>
            <a:off x="377836" y="2019741"/>
            <a:ext cx="5145634" cy="369332"/>
          </a:xfrm>
          <a:prstGeom prst="rect">
            <a:avLst/>
          </a:prstGeom>
          <a:noFill/>
        </p:spPr>
        <p:txBody>
          <a:bodyPr wrap="square" rtlCol="0">
            <a:spAutoFit/>
          </a:bodyPr>
          <a:lstStyle/>
          <a:p>
            <a:r>
              <a:rPr lang="en-US" b="1" i="1" dirty="0" smtClean="0">
                <a:solidFill>
                  <a:prstClr val="white"/>
                </a:solidFill>
              </a:rPr>
              <a:t>Keeping It Interesting</a:t>
            </a:r>
            <a:endParaRPr lang="en-US" b="1" i="1" dirty="0">
              <a:solidFill>
                <a:prstClr val="white"/>
              </a:solidFi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80332" y="3071812"/>
            <a:ext cx="5479255" cy="3571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29451" y="871538"/>
            <a:ext cx="1632634" cy="907016"/>
          </a:xfrm>
          <a:prstGeom prst="rect">
            <a:avLst/>
          </a:prstGeom>
        </p:spPr>
      </p:pic>
    </p:spTree>
    <p:extLst>
      <p:ext uri="{BB962C8B-B14F-4D97-AF65-F5344CB8AC3E}">
        <p14:creationId xmlns:p14="http://schemas.microsoft.com/office/powerpoint/2010/main" val="19831571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WHERE DOES INSPIRATION</a:t>
            </a:r>
            <a:br>
              <a:rPr lang="en-US" dirty="0" smtClean="0"/>
            </a:br>
            <a:r>
              <a:rPr lang="en-US" dirty="0" smtClean="0"/>
              <a:t>COME FROM?</a:t>
            </a:r>
            <a:endParaRPr lang="en-US" dirty="0"/>
          </a:p>
        </p:txBody>
      </p:sp>
      <p:sp>
        <p:nvSpPr>
          <p:cNvPr id="4" name="Text Placeholder 3"/>
          <p:cNvSpPr>
            <a:spLocks noGrp="1"/>
          </p:cNvSpPr>
          <p:nvPr>
            <p:ph type="body" sz="half" idx="2"/>
          </p:nvPr>
        </p:nvSpPr>
        <p:spPr>
          <a:xfrm>
            <a:off x="242888" y="2257425"/>
            <a:ext cx="8752831" cy="4687071"/>
          </a:xfrm>
        </p:spPr>
        <p:txBody>
          <a:bodyPr>
            <a:normAutofit/>
          </a:bodyPr>
          <a:lstStyle/>
          <a:p>
            <a:endParaRPr lang="en-US" dirty="0" smtClean="0"/>
          </a:p>
          <a:p>
            <a:r>
              <a:rPr lang="en-US" sz="2400" b="1" dirty="0" smtClean="0">
                <a:solidFill>
                  <a:srgbClr val="005051"/>
                </a:solidFill>
                <a:latin typeface="Arial" panose="020B0604020202020204" pitchFamily="34" charset="0"/>
              </a:rPr>
              <a:t>BUT THIS IS CONSTRUCTION…..AREN’T WE ALL ABOUT THE PROJECT ITSELF?</a:t>
            </a:r>
          </a:p>
          <a:p>
            <a:r>
              <a:rPr lang="en-US" sz="2400" b="1" dirty="0" smtClean="0">
                <a:solidFill>
                  <a:srgbClr val="005051"/>
                </a:solidFill>
                <a:latin typeface="Arial" panose="020B0604020202020204" pitchFamily="34" charset="0"/>
              </a:rPr>
              <a:t>Yes. </a:t>
            </a:r>
            <a:r>
              <a:rPr lang="en-US" sz="2400" dirty="0" smtClean="0">
                <a:solidFill>
                  <a:srgbClr val="005051"/>
                </a:solidFill>
                <a:latin typeface="Arial" panose="020B0604020202020204" pitchFamily="34" charset="0"/>
              </a:rPr>
              <a:t>But the project is executed by </a:t>
            </a:r>
            <a:r>
              <a:rPr lang="en-US" sz="2400" u="sng" dirty="0" smtClean="0">
                <a:solidFill>
                  <a:srgbClr val="005051"/>
                </a:solidFill>
                <a:latin typeface="Arial" panose="020B0604020202020204" pitchFamily="34" charset="0"/>
              </a:rPr>
              <a:t>people</a:t>
            </a:r>
            <a:r>
              <a:rPr lang="en-US" sz="2400" dirty="0" smtClean="0">
                <a:solidFill>
                  <a:srgbClr val="005051"/>
                </a:solidFill>
                <a:latin typeface="Arial" panose="020B0604020202020204" pitchFamily="34" charset="0"/>
              </a:rPr>
              <a:t>. People like to read about people and their struggles much more than tools and their struggles. Talk about….</a:t>
            </a:r>
          </a:p>
          <a:p>
            <a:endParaRPr lang="en-US" sz="2400" dirty="0" smtClean="0">
              <a:solidFill>
                <a:srgbClr val="005051"/>
              </a:solidFill>
              <a:latin typeface="Arial" panose="020B0604020202020204" pitchFamily="34" charset="0"/>
            </a:endParaRPr>
          </a:p>
          <a:p>
            <a:pPr algn="ctr">
              <a:lnSpc>
                <a:spcPct val="100000"/>
              </a:lnSpc>
              <a:spcBef>
                <a:spcPts val="0"/>
              </a:spcBef>
            </a:pPr>
            <a:r>
              <a:rPr lang="en-US" sz="2200" i="1" dirty="0" smtClean="0">
                <a:solidFill>
                  <a:srgbClr val="005051"/>
                </a:solidFill>
                <a:latin typeface="Arial" panose="020B0604020202020204" pitchFamily="34" charset="0"/>
              </a:rPr>
              <a:t>Teamwork (Internal/Across Reams) ~ Heroic Efforts ~ Leadership ~ Innovative Thinking by Crews ~ Team Comradery ~ </a:t>
            </a:r>
            <a:br>
              <a:rPr lang="en-US" sz="2200" i="1" dirty="0" smtClean="0">
                <a:solidFill>
                  <a:srgbClr val="005051"/>
                </a:solidFill>
                <a:latin typeface="Arial" panose="020B0604020202020204" pitchFamily="34" charset="0"/>
              </a:rPr>
            </a:br>
            <a:r>
              <a:rPr lang="en-US" sz="2200" i="1" dirty="0" smtClean="0">
                <a:solidFill>
                  <a:srgbClr val="005051"/>
                </a:solidFill>
                <a:latin typeface="Arial" panose="020B0604020202020204" pitchFamily="34" charset="0"/>
              </a:rPr>
              <a:t>Team Problem-Solving ~ Quality Work Performed by Individuals ~</a:t>
            </a:r>
            <a:br>
              <a:rPr lang="en-US" sz="2200" i="1" dirty="0" smtClean="0">
                <a:solidFill>
                  <a:srgbClr val="005051"/>
                </a:solidFill>
                <a:latin typeface="Arial" panose="020B0604020202020204" pitchFamily="34" charset="0"/>
              </a:rPr>
            </a:br>
            <a:r>
              <a:rPr lang="en-US" sz="2200" i="1" dirty="0" smtClean="0">
                <a:solidFill>
                  <a:srgbClr val="005051"/>
                </a:solidFill>
                <a:latin typeface="Arial" panose="020B0604020202020204" pitchFamily="34" charset="0"/>
              </a:rPr>
              <a:t>Positive Performance Feedback ~ Crew PASSION</a:t>
            </a:r>
          </a:p>
          <a:p>
            <a:endParaRPr lang="en-US" sz="2400" b="1" dirty="0" smtClean="0">
              <a:solidFill>
                <a:srgbClr val="005051"/>
              </a:solidFill>
              <a:latin typeface="Arial" panose="020B0604020202020204" pitchFamily="34" charset="0"/>
            </a:endParaRPr>
          </a:p>
        </p:txBody>
      </p:sp>
      <p:sp>
        <p:nvSpPr>
          <p:cNvPr id="3" name="TextBox 2"/>
          <p:cNvSpPr txBox="1"/>
          <p:nvPr/>
        </p:nvSpPr>
        <p:spPr>
          <a:xfrm>
            <a:off x="377836" y="2019741"/>
            <a:ext cx="5145634" cy="369332"/>
          </a:xfrm>
          <a:prstGeom prst="rect">
            <a:avLst/>
          </a:prstGeom>
          <a:noFill/>
        </p:spPr>
        <p:txBody>
          <a:bodyPr wrap="square" rtlCol="0">
            <a:spAutoFit/>
          </a:bodyPr>
          <a:lstStyle/>
          <a:p>
            <a:r>
              <a:rPr lang="en-US" b="1" i="1" dirty="0" smtClean="0">
                <a:solidFill>
                  <a:prstClr val="white"/>
                </a:solidFill>
              </a:rPr>
              <a:t>Keeping It Interesting</a:t>
            </a:r>
            <a:endParaRPr lang="en-US" b="1" i="1" dirty="0">
              <a:solidFill>
                <a:prstClr val="white"/>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29451" y="871538"/>
            <a:ext cx="1632634" cy="907016"/>
          </a:xfrm>
          <a:prstGeom prst="rect">
            <a:avLst/>
          </a:prstGeom>
        </p:spPr>
      </p:pic>
    </p:spTree>
    <p:extLst>
      <p:ext uri="{BB962C8B-B14F-4D97-AF65-F5344CB8AC3E}">
        <p14:creationId xmlns:p14="http://schemas.microsoft.com/office/powerpoint/2010/main" val="3234850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WHERE DOES INSPIRATION</a:t>
            </a:r>
            <a:br>
              <a:rPr lang="en-US" dirty="0" smtClean="0"/>
            </a:br>
            <a:r>
              <a:rPr lang="en-US" dirty="0" smtClean="0"/>
              <a:t>COME FROM?</a:t>
            </a:r>
            <a:endParaRPr lang="en-US" dirty="0"/>
          </a:p>
        </p:txBody>
      </p:sp>
      <p:sp>
        <p:nvSpPr>
          <p:cNvPr id="4" name="Text Placeholder 3"/>
          <p:cNvSpPr>
            <a:spLocks noGrp="1"/>
          </p:cNvSpPr>
          <p:nvPr>
            <p:ph type="body" sz="half" idx="2"/>
          </p:nvPr>
        </p:nvSpPr>
        <p:spPr>
          <a:xfrm>
            <a:off x="242888" y="2257425"/>
            <a:ext cx="8752831" cy="4687071"/>
          </a:xfrm>
        </p:spPr>
        <p:txBody>
          <a:bodyPr>
            <a:normAutofit/>
          </a:bodyPr>
          <a:lstStyle/>
          <a:p>
            <a:endParaRPr lang="en-US" dirty="0" smtClean="0"/>
          </a:p>
          <a:p>
            <a:r>
              <a:rPr lang="en-US" sz="2400" b="1" dirty="0" smtClean="0">
                <a:solidFill>
                  <a:srgbClr val="005051"/>
                </a:solidFill>
                <a:latin typeface="Arial" panose="020B0604020202020204" pitchFamily="34" charset="0"/>
              </a:rPr>
              <a:t>ACT LIKE AN INVESTIGATIVE REPORTER – SNIFF OUT THE DETAILS BUT KEEP AN EYE OUT FOR THE HOOK.</a:t>
            </a:r>
          </a:p>
          <a:p>
            <a:r>
              <a:rPr lang="en-US" sz="2400" b="1" dirty="0" smtClean="0">
                <a:solidFill>
                  <a:srgbClr val="005051"/>
                </a:solidFill>
                <a:latin typeface="Arial" panose="020B0604020202020204" pitchFamily="34" charset="0"/>
              </a:rPr>
              <a:t>Every project has a ‘hook’ that should comprise your main story line (hint: tied to </a:t>
            </a:r>
            <a:r>
              <a:rPr lang="en-US" sz="2400" b="1" u="sng" dirty="0" smtClean="0">
                <a:solidFill>
                  <a:srgbClr val="005051"/>
                </a:solidFill>
                <a:latin typeface="Arial" panose="020B0604020202020204" pitchFamily="34" charset="0"/>
              </a:rPr>
              <a:t>people</a:t>
            </a:r>
            <a:r>
              <a:rPr lang="en-US" sz="2400" b="1" dirty="0" smtClean="0">
                <a:solidFill>
                  <a:srgbClr val="005051"/>
                </a:solidFill>
                <a:latin typeface="Arial" panose="020B0604020202020204" pitchFamily="34" charset="0"/>
              </a:rPr>
              <a:t>) -- things like…</a:t>
            </a:r>
          </a:p>
          <a:p>
            <a:r>
              <a:rPr lang="en-US" sz="2400" dirty="0" smtClean="0">
                <a:solidFill>
                  <a:srgbClr val="005051"/>
                </a:solidFill>
                <a:latin typeface="Arial" panose="020B0604020202020204" pitchFamily="34" charset="0"/>
              </a:rPr>
              <a:t>- Multiple locations – challenging logistics (making that work)</a:t>
            </a:r>
          </a:p>
          <a:p>
            <a:r>
              <a:rPr lang="en-US" sz="2400" dirty="0" smtClean="0">
                <a:solidFill>
                  <a:srgbClr val="005051"/>
                </a:solidFill>
                <a:latin typeface="Arial" panose="020B0604020202020204" pitchFamily="34" charset="0"/>
              </a:rPr>
              <a:t>- The problem-solving and innovation involved with renovating </a:t>
            </a:r>
            <a:br>
              <a:rPr lang="en-US" sz="2400" dirty="0" smtClean="0">
                <a:solidFill>
                  <a:srgbClr val="005051"/>
                </a:solidFill>
                <a:latin typeface="Arial" panose="020B0604020202020204" pitchFamily="34" charset="0"/>
              </a:rPr>
            </a:br>
            <a:r>
              <a:rPr lang="en-US" sz="2400" dirty="0" smtClean="0">
                <a:solidFill>
                  <a:srgbClr val="005051"/>
                </a:solidFill>
                <a:latin typeface="Arial" panose="020B0604020202020204" pitchFamily="34" charset="0"/>
              </a:rPr>
              <a:t>  a historic building</a:t>
            </a:r>
          </a:p>
          <a:p>
            <a:r>
              <a:rPr lang="en-US" sz="2400" dirty="0" smtClean="0">
                <a:solidFill>
                  <a:srgbClr val="005051"/>
                </a:solidFill>
                <a:latin typeface="Arial" panose="020B0604020202020204" pitchFamily="34" charset="0"/>
              </a:rPr>
              <a:t>- Demonstrating unparalleled scheduling and teamwork on a </a:t>
            </a:r>
            <a:br>
              <a:rPr lang="en-US" sz="2400" dirty="0" smtClean="0">
                <a:solidFill>
                  <a:srgbClr val="005051"/>
                </a:solidFill>
                <a:latin typeface="Arial" panose="020B0604020202020204" pitchFamily="34" charset="0"/>
              </a:rPr>
            </a:br>
            <a:r>
              <a:rPr lang="en-US" sz="2400" dirty="0" smtClean="0">
                <a:solidFill>
                  <a:srgbClr val="005051"/>
                </a:solidFill>
                <a:latin typeface="Arial" panose="020B0604020202020204" pitchFamily="34" charset="0"/>
              </a:rPr>
              <a:t>  project with a breakneck pace &amp; compressed deadline</a:t>
            </a:r>
          </a:p>
          <a:p>
            <a:r>
              <a:rPr lang="en-US" sz="2400" i="1" dirty="0" smtClean="0">
                <a:solidFill>
                  <a:srgbClr val="005051"/>
                </a:solidFill>
                <a:latin typeface="Arial" panose="020B0604020202020204" pitchFamily="34" charset="0"/>
              </a:rPr>
              <a:t>Always think – </a:t>
            </a:r>
            <a:r>
              <a:rPr lang="en-US" sz="2400" i="1" u="sng" dirty="0" smtClean="0">
                <a:solidFill>
                  <a:srgbClr val="005051"/>
                </a:solidFill>
                <a:latin typeface="Arial" panose="020B0604020202020204" pitchFamily="34" charset="0"/>
              </a:rPr>
              <a:t>what’s our hook / golden nugget?</a:t>
            </a:r>
          </a:p>
          <a:p>
            <a:endParaRPr lang="en-US" sz="2400" b="1" dirty="0" smtClean="0">
              <a:solidFill>
                <a:srgbClr val="005051"/>
              </a:solidFill>
              <a:latin typeface="Arial" panose="020B0604020202020204" pitchFamily="34" charset="0"/>
            </a:endParaRPr>
          </a:p>
        </p:txBody>
      </p:sp>
      <p:sp>
        <p:nvSpPr>
          <p:cNvPr id="3" name="TextBox 2"/>
          <p:cNvSpPr txBox="1"/>
          <p:nvPr/>
        </p:nvSpPr>
        <p:spPr>
          <a:xfrm>
            <a:off x="377836" y="2019741"/>
            <a:ext cx="5145634" cy="369332"/>
          </a:xfrm>
          <a:prstGeom prst="rect">
            <a:avLst/>
          </a:prstGeom>
          <a:noFill/>
        </p:spPr>
        <p:txBody>
          <a:bodyPr wrap="square" rtlCol="0">
            <a:spAutoFit/>
          </a:bodyPr>
          <a:lstStyle/>
          <a:p>
            <a:r>
              <a:rPr lang="en-US" b="1" i="1" dirty="0" smtClean="0">
                <a:solidFill>
                  <a:prstClr val="white"/>
                </a:solidFill>
              </a:rPr>
              <a:t>Keeping It Interesting</a:t>
            </a:r>
            <a:endParaRPr lang="en-US" b="1" i="1" dirty="0">
              <a:solidFill>
                <a:prstClr val="white"/>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29451" y="871538"/>
            <a:ext cx="1632634" cy="907016"/>
          </a:xfrm>
          <a:prstGeom prst="rect">
            <a:avLst/>
          </a:prstGeom>
        </p:spPr>
      </p:pic>
    </p:spTree>
    <p:extLst>
      <p:ext uri="{BB962C8B-B14F-4D97-AF65-F5344CB8AC3E}">
        <p14:creationId xmlns:p14="http://schemas.microsoft.com/office/powerpoint/2010/main" val="20502069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WHERE DOES INSPIRATION</a:t>
            </a:r>
            <a:br>
              <a:rPr lang="en-US" dirty="0" smtClean="0"/>
            </a:br>
            <a:r>
              <a:rPr lang="en-US" dirty="0" smtClean="0"/>
              <a:t>COME FROM?</a:t>
            </a:r>
            <a:endParaRPr lang="en-US" dirty="0"/>
          </a:p>
        </p:txBody>
      </p:sp>
      <p:sp>
        <p:nvSpPr>
          <p:cNvPr id="4" name="Text Placeholder 3"/>
          <p:cNvSpPr>
            <a:spLocks noGrp="1"/>
          </p:cNvSpPr>
          <p:nvPr>
            <p:ph type="body" sz="half" idx="2"/>
          </p:nvPr>
        </p:nvSpPr>
        <p:spPr>
          <a:xfrm>
            <a:off x="242888" y="2257425"/>
            <a:ext cx="8752831" cy="4687071"/>
          </a:xfrm>
        </p:spPr>
        <p:txBody>
          <a:bodyPr>
            <a:normAutofit lnSpcReduction="10000"/>
          </a:bodyPr>
          <a:lstStyle/>
          <a:p>
            <a:endParaRPr lang="en-US" dirty="0" smtClean="0"/>
          </a:p>
          <a:p>
            <a:r>
              <a:rPr lang="en-US" sz="2400" b="1" dirty="0" smtClean="0">
                <a:solidFill>
                  <a:srgbClr val="005051"/>
                </a:solidFill>
                <a:latin typeface="Arial" panose="020B0604020202020204" pitchFamily="34" charset="0"/>
              </a:rPr>
              <a:t>ACT LIKE AN INVESTIGATIVE REPORTER – SNIFF OUT THE DETAILS BUT KEEP AN EYE OUT FOR THE HOOK (GOLDEN NUGGET).</a:t>
            </a:r>
          </a:p>
          <a:p>
            <a:r>
              <a:rPr lang="en-US" sz="2400" b="1" dirty="0" smtClean="0">
                <a:solidFill>
                  <a:srgbClr val="005051"/>
                </a:solidFill>
                <a:latin typeface="Arial" panose="020B0604020202020204" pitchFamily="34" charset="0"/>
              </a:rPr>
              <a:t>Every project has a ‘hook’ that should comprise your main story line (hint: tied to </a:t>
            </a:r>
            <a:r>
              <a:rPr lang="en-US" sz="2400" b="1" u="sng" dirty="0" smtClean="0">
                <a:solidFill>
                  <a:srgbClr val="005051"/>
                </a:solidFill>
                <a:latin typeface="Arial" panose="020B0604020202020204" pitchFamily="34" charset="0"/>
              </a:rPr>
              <a:t>people</a:t>
            </a:r>
            <a:r>
              <a:rPr lang="en-US" sz="2400" b="1" dirty="0" smtClean="0">
                <a:solidFill>
                  <a:srgbClr val="005051"/>
                </a:solidFill>
                <a:latin typeface="Arial" panose="020B0604020202020204" pitchFamily="34" charset="0"/>
              </a:rPr>
              <a:t>) -- things like…</a:t>
            </a:r>
          </a:p>
          <a:p>
            <a:r>
              <a:rPr lang="en-US" sz="2400" dirty="0" smtClean="0">
                <a:solidFill>
                  <a:srgbClr val="005051"/>
                </a:solidFill>
                <a:latin typeface="Arial" panose="020B0604020202020204" pitchFamily="34" charset="0"/>
              </a:rPr>
              <a:t>- Multiple locations – challenging logistics (making that work)</a:t>
            </a:r>
          </a:p>
          <a:p>
            <a:r>
              <a:rPr lang="en-US" sz="2400" dirty="0" smtClean="0">
                <a:solidFill>
                  <a:srgbClr val="005051"/>
                </a:solidFill>
                <a:latin typeface="Arial" panose="020B0604020202020204" pitchFamily="34" charset="0"/>
              </a:rPr>
              <a:t>- The problem-solving and innovation involved with renovating </a:t>
            </a:r>
            <a:br>
              <a:rPr lang="en-US" sz="2400" dirty="0" smtClean="0">
                <a:solidFill>
                  <a:srgbClr val="005051"/>
                </a:solidFill>
                <a:latin typeface="Arial" panose="020B0604020202020204" pitchFamily="34" charset="0"/>
              </a:rPr>
            </a:br>
            <a:r>
              <a:rPr lang="en-US" sz="2400" dirty="0" smtClean="0">
                <a:solidFill>
                  <a:srgbClr val="005051"/>
                </a:solidFill>
                <a:latin typeface="Arial" panose="020B0604020202020204" pitchFamily="34" charset="0"/>
              </a:rPr>
              <a:t>  a historic building</a:t>
            </a:r>
          </a:p>
          <a:p>
            <a:r>
              <a:rPr lang="en-US" sz="2400" dirty="0" smtClean="0">
                <a:solidFill>
                  <a:srgbClr val="005051"/>
                </a:solidFill>
                <a:latin typeface="Arial" panose="020B0604020202020204" pitchFamily="34" charset="0"/>
              </a:rPr>
              <a:t>- Demonstrating unparalleled scheduling and teamwork on a </a:t>
            </a:r>
            <a:br>
              <a:rPr lang="en-US" sz="2400" dirty="0" smtClean="0">
                <a:solidFill>
                  <a:srgbClr val="005051"/>
                </a:solidFill>
                <a:latin typeface="Arial" panose="020B0604020202020204" pitchFamily="34" charset="0"/>
              </a:rPr>
            </a:br>
            <a:r>
              <a:rPr lang="en-US" sz="2400" dirty="0" smtClean="0">
                <a:solidFill>
                  <a:srgbClr val="005051"/>
                </a:solidFill>
                <a:latin typeface="Arial" panose="020B0604020202020204" pitchFamily="34" charset="0"/>
              </a:rPr>
              <a:t>  project with a breakneck pace &amp; compressed deadline</a:t>
            </a:r>
          </a:p>
          <a:p>
            <a:r>
              <a:rPr lang="en-US" sz="2400" i="1" dirty="0" smtClean="0">
                <a:solidFill>
                  <a:srgbClr val="005051"/>
                </a:solidFill>
                <a:latin typeface="Arial" panose="020B0604020202020204" pitchFamily="34" charset="0"/>
              </a:rPr>
              <a:t>Always think – </a:t>
            </a:r>
            <a:r>
              <a:rPr lang="en-US" sz="2400" i="1" u="sng" dirty="0" smtClean="0">
                <a:solidFill>
                  <a:srgbClr val="005051"/>
                </a:solidFill>
                <a:latin typeface="Arial" panose="020B0604020202020204" pitchFamily="34" charset="0"/>
              </a:rPr>
              <a:t>what’s our hook / golden nugget?</a:t>
            </a:r>
          </a:p>
          <a:p>
            <a:endParaRPr lang="en-US" sz="2400" b="1" dirty="0" smtClean="0">
              <a:solidFill>
                <a:srgbClr val="005051"/>
              </a:solidFill>
              <a:latin typeface="Arial" panose="020B0604020202020204" pitchFamily="34" charset="0"/>
            </a:endParaRPr>
          </a:p>
        </p:txBody>
      </p:sp>
      <p:sp>
        <p:nvSpPr>
          <p:cNvPr id="3" name="TextBox 2"/>
          <p:cNvSpPr txBox="1"/>
          <p:nvPr/>
        </p:nvSpPr>
        <p:spPr>
          <a:xfrm>
            <a:off x="377836" y="2019741"/>
            <a:ext cx="5145634" cy="369332"/>
          </a:xfrm>
          <a:prstGeom prst="rect">
            <a:avLst/>
          </a:prstGeom>
          <a:noFill/>
        </p:spPr>
        <p:txBody>
          <a:bodyPr wrap="square" rtlCol="0">
            <a:spAutoFit/>
          </a:bodyPr>
          <a:lstStyle/>
          <a:p>
            <a:r>
              <a:rPr lang="en-US" b="1" i="1" dirty="0" smtClean="0">
                <a:solidFill>
                  <a:prstClr val="white"/>
                </a:solidFill>
              </a:rPr>
              <a:t>Keeping It Interesting</a:t>
            </a:r>
            <a:endParaRPr lang="en-US" b="1" i="1" dirty="0">
              <a:solidFill>
                <a:prstClr val="white"/>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29451" y="871538"/>
            <a:ext cx="1632634" cy="907016"/>
          </a:xfrm>
          <a:prstGeom prst="rect">
            <a:avLst/>
          </a:prstGeom>
        </p:spPr>
      </p:pic>
    </p:spTree>
    <p:extLst>
      <p:ext uri="{BB962C8B-B14F-4D97-AF65-F5344CB8AC3E}">
        <p14:creationId xmlns:p14="http://schemas.microsoft.com/office/powerpoint/2010/main" val="27487675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WHERE DOES INSPIRATION</a:t>
            </a:r>
            <a:br>
              <a:rPr lang="en-US" dirty="0" smtClean="0"/>
            </a:br>
            <a:r>
              <a:rPr lang="en-US" dirty="0" smtClean="0"/>
              <a:t>COME FROM?</a:t>
            </a:r>
            <a:endParaRPr lang="en-US" dirty="0"/>
          </a:p>
        </p:txBody>
      </p:sp>
      <p:sp>
        <p:nvSpPr>
          <p:cNvPr id="4" name="Text Placeholder 3"/>
          <p:cNvSpPr>
            <a:spLocks noGrp="1"/>
          </p:cNvSpPr>
          <p:nvPr>
            <p:ph type="body" sz="half" idx="2"/>
          </p:nvPr>
        </p:nvSpPr>
        <p:spPr>
          <a:xfrm>
            <a:off x="242888" y="2257425"/>
            <a:ext cx="8752831" cy="4687071"/>
          </a:xfrm>
        </p:spPr>
        <p:txBody>
          <a:bodyPr>
            <a:normAutofit/>
          </a:bodyPr>
          <a:lstStyle/>
          <a:p>
            <a:endParaRPr lang="en-US" dirty="0" smtClean="0"/>
          </a:p>
          <a:p>
            <a:r>
              <a:rPr lang="en-US" sz="2400" b="1" dirty="0" smtClean="0">
                <a:solidFill>
                  <a:srgbClr val="005051"/>
                </a:solidFill>
                <a:latin typeface="Arial" panose="020B0604020202020204" pitchFamily="34" charset="0"/>
              </a:rPr>
              <a:t>EXAMPLE OF A ‘HOOK/GOLDEN NUGGET’ INTRODUCTORY SENTENCE:</a:t>
            </a:r>
          </a:p>
          <a:p>
            <a:r>
              <a:rPr lang="en-US" sz="2400" i="1" dirty="0">
                <a:solidFill>
                  <a:srgbClr val="005051"/>
                </a:solidFill>
                <a:latin typeface="+mn-lt"/>
              </a:rPr>
              <a:t>When your project is a 38-year old building that’s had only minor cosmetic touch-ups made to it in its decades of life, something much more than a “facelift”—and a team much more than average—is needed to transform it</a:t>
            </a:r>
            <a:r>
              <a:rPr lang="en-US" sz="2400" i="1" dirty="0" smtClean="0">
                <a:solidFill>
                  <a:srgbClr val="005051"/>
                </a:solidFill>
                <a:latin typeface="+mn-lt"/>
              </a:rPr>
              <a:t>.</a:t>
            </a:r>
          </a:p>
          <a:p>
            <a:r>
              <a:rPr lang="en-US" sz="2400" b="1" dirty="0" smtClean="0">
                <a:solidFill>
                  <a:schemeClr val="tx1"/>
                </a:solidFill>
                <a:latin typeface="+mn-lt"/>
              </a:rPr>
              <a:t>This tells you about everything you need to know about what you’re about to read </a:t>
            </a:r>
            <a:r>
              <a:rPr lang="en-US" sz="2400" dirty="0" smtClean="0">
                <a:solidFill>
                  <a:schemeClr val="tx1"/>
                </a:solidFill>
                <a:latin typeface="+mn-lt"/>
              </a:rPr>
              <a:t>– a renovation of a historic building is involved, one that hasn’t been upgraded significantly in decades…so you’re about to read about an intense project requiring an above-average level of effort and an above-average team to execute.</a:t>
            </a:r>
            <a:endParaRPr lang="en-US" sz="2400" dirty="0">
              <a:solidFill>
                <a:schemeClr val="tx1"/>
              </a:solidFill>
              <a:latin typeface="+mn-lt"/>
            </a:endParaRPr>
          </a:p>
          <a:p>
            <a:endParaRPr lang="en-US" sz="2400" b="1" dirty="0" smtClean="0">
              <a:solidFill>
                <a:schemeClr val="tx1"/>
              </a:solidFill>
              <a:latin typeface="+mn-lt"/>
            </a:endParaRPr>
          </a:p>
        </p:txBody>
      </p:sp>
      <p:sp>
        <p:nvSpPr>
          <p:cNvPr id="3" name="TextBox 2"/>
          <p:cNvSpPr txBox="1"/>
          <p:nvPr/>
        </p:nvSpPr>
        <p:spPr>
          <a:xfrm>
            <a:off x="377836" y="2019741"/>
            <a:ext cx="5145634" cy="369332"/>
          </a:xfrm>
          <a:prstGeom prst="rect">
            <a:avLst/>
          </a:prstGeom>
          <a:noFill/>
        </p:spPr>
        <p:txBody>
          <a:bodyPr wrap="square" rtlCol="0">
            <a:spAutoFit/>
          </a:bodyPr>
          <a:lstStyle/>
          <a:p>
            <a:r>
              <a:rPr lang="en-US" b="1" i="1" dirty="0" smtClean="0">
                <a:solidFill>
                  <a:prstClr val="white"/>
                </a:solidFill>
              </a:rPr>
              <a:t>Keeping It Interesting</a:t>
            </a:r>
            <a:endParaRPr lang="en-US" b="1" i="1" dirty="0">
              <a:solidFill>
                <a:prstClr val="white"/>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29451" y="871538"/>
            <a:ext cx="1632634" cy="907016"/>
          </a:xfrm>
          <a:prstGeom prst="rect">
            <a:avLst/>
          </a:prstGeom>
        </p:spPr>
      </p:pic>
    </p:spTree>
    <p:extLst>
      <p:ext uri="{BB962C8B-B14F-4D97-AF65-F5344CB8AC3E}">
        <p14:creationId xmlns:p14="http://schemas.microsoft.com/office/powerpoint/2010/main" val="17234136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WHERE DOES INSPIRATION</a:t>
            </a:r>
            <a:br>
              <a:rPr lang="en-US" dirty="0" smtClean="0"/>
            </a:br>
            <a:r>
              <a:rPr lang="en-US" dirty="0" smtClean="0"/>
              <a:t>COME FROM?</a:t>
            </a:r>
            <a:endParaRPr lang="en-US" dirty="0"/>
          </a:p>
        </p:txBody>
      </p:sp>
      <p:sp>
        <p:nvSpPr>
          <p:cNvPr id="4" name="Text Placeholder 3"/>
          <p:cNvSpPr>
            <a:spLocks noGrp="1"/>
          </p:cNvSpPr>
          <p:nvPr>
            <p:ph type="body" sz="half" idx="2"/>
          </p:nvPr>
        </p:nvSpPr>
        <p:spPr>
          <a:xfrm>
            <a:off x="242888" y="2257425"/>
            <a:ext cx="8752831" cy="4687071"/>
          </a:xfrm>
        </p:spPr>
        <p:txBody>
          <a:bodyPr>
            <a:normAutofit/>
          </a:bodyPr>
          <a:lstStyle/>
          <a:p>
            <a:endParaRPr lang="en-US" dirty="0" smtClean="0"/>
          </a:p>
          <a:p>
            <a:r>
              <a:rPr lang="en-US" sz="2400" b="1" dirty="0" smtClean="0">
                <a:solidFill>
                  <a:srgbClr val="005051"/>
                </a:solidFill>
                <a:latin typeface="Arial" panose="020B0604020202020204" pitchFamily="34" charset="0"/>
              </a:rPr>
              <a:t>AND THEN….</a:t>
            </a:r>
          </a:p>
          <a:p>
            <a:r>
              <a:rPr lang="en-US" sz="2400" i="1" dirty="0">
                <a:solidFill>
                  <a:srgbClr val="005051"/>
                </a:solidFill>
                <a:latin typeface="+mn-lt"/>
              </a:rPr>
              <a:t>When your project is a 38-year old building that’s had only minor cosmetic touch-ups made to it in its decades of life, something much more than a “facelift”—and a team much more than average—is needed to transform it</a:t>
            </a:r>
            <a:r>
              <a:rPr lang="en-US" sz="2400" i="1" dirty="0" smtClean="0">
                <a:solidFill>
                  <a:srgbClr val="005051"/>
                </a:solidFill>
                <a:latin typeface="+mn-lt"/>
              </a:rPr>
              <a:t>.</a:t>
            </a:r>
          </a:p>
          <a:p>
            <a:r>
              <a:rPr lang="en-US" sz="2400" b="1" dirty="0" smtClean="0">
                <a:solidFill>
                  <a:schemeClr val="tx1"/>
                </a:solidFill>
                <a:latin typeface="+mn-lt"/>
              </a:rPr>
              <a:t>AND THEN, IN THE NOMINATION </a:t>
            </a:r>
            <a:r>
              <a:rPr lang="en-US" sz="2400" dirty="0" smtClean="0">
                <a:solidFill>
                  <a:schemeClr val="tx1"/>
                </a:solidFill>
                <a:latin typeface="+mn-lt"/>
              </a:rPr>
              <a:t>– you get specific on HOW this building was renovated carefully due to its age, and HOW the team worked effectively together to accomplish this project successfully. </a:t>
            </a:r>
          </a:p>
          <a:p>
            <a:r>
              <a:rPr lang="en-US" sz="2400" dirty="0" smtClean="0">
                <a:solidFill>
                  <a:schemeClr val="tx1"/>
                </a:solidFill>
                <a:latin typeface="+mn-lt"/>
              </a:rPr>
              <a:t>This is where the details come into play – but only in sequence with the priorities that you establish within this main storyline.</a:t>
            </a:r>
          </a:p>
          <a:p>
            <a:r>
              <a:rPr lang="en-US" sz="2400" i="1" dirty="0" smtClean="0">
                <a:solidFill>
                  <a:schemeClr val="tx1"/>
                </a:solidFill>
                <a:latin typeface="+mn-lt"/>
              </a:rPr>
              <a:t>(</a:t>
            </a:r>
            <a:r>
              <a:rPr lang="en-US" sz="2400" b="1" i="1" u="sng" dirty="0" smtClean="0">
                <a:solidFill>
                  <a:schemeClr val="tx1"/>
                </a:solidFill>
                <a:latin typeface="+mn-lt"/>
              </a:rPr>
              <a:t>Bonus: </a:t>
            </a:r>
            <a:r>
              <a:rPr lang="en-US" sz="2400" i="1" dirty="0" smtClean="0">
                <a:solidFill>
                  <a:schemeClr val="tx1"/>
                </a:solidFill>
                <a:latin typeface="+mn-lt"/>
              </a:rPr>
              <a:t>DCPA Theatre – Well-Known Project)</a:t>
            </a:r>
            <a:endParaRPr lang="en-US" sz="2400" i="1" dirty="0">
              <a:solidFill>
                <a:schemeClr val="tx1"/>
              </a:solidFill>
              <a:latin typeface="+mn-lt"/>
            </a:endParaRPr>
          </a:p>
          <a:p>
            <a:endParaRPr lang="en-US" sz="2400" b="1" dirty="0" smtClean="0">
              <a:solidFill>
                <a:schemeClr val="tx1"/>
              </a:solidFill>
              <a:latin typeface="+mn-lt"/>
            </a:endParaRPr>
          </a:p>
        </p:txBody>
      </p:sp>
      <p:sp>
        <p:nvSpPr>
          <p:cNvPr id="3" name="TextBox 2"/>
          <p:cNvSpPr txBox="1"/>
          <p:nvPr/>
        </p:nvSpPr>
        <p:spPr>
          <a:xfrm>
            <a:off x="377836" y="2019741"/>
            <a:ext cx="5145634" cy="369332"/>
          </a:xfrm>
          <a:prstGeom prst="rect">
            <a:avLst/>
          </a:prstGeom>
          <a:noFill/>
        </p:spPr>
        <p:txBody>
          <a:bodyPr wrap="square" rtlCol="0">
            <a:spAutoFit/>
          </a:bodyPr>
          <a:lstStyle/>
          <a:p>
            <a:r>
              <a:rPr lang="en-US" b="1" i="1" dirty="0" smtClean="0">
                <a:solidFill>
                  <a:prstClr val="white"/>
                </a:solidFill>
              </a:rPr>
              <a:t>Keeping It Interesting</a:t>
            </a:r>
            <a:endParaRPr lang="en-US" b="1" i="1" dirty="0">
              <a:solidFill>
                <a:prstClr val="white"/>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29451" y="871538"/>
            <a:ext cx="1632634" cy="907016"/>
          </a:xfrm>
          <a:prstGeom prst="rect">
            <a:avLst/>
          </a:prstGeom>
        </p:spPr>
      </p:pic>
    </p:spTree>
    <p:extLst>
      <p:ext uri="{BB962C8B-B14F-4D97-AF65-F5344CB8AC3E}">
        <p14:creationId xmlns:p14="http://schemas.microsoft.com/office/powerpoint/2010/main" val="37182548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PROCESS PLANNING</a:t>
            </a:r>
            <a:endParaRPr lang="en-US" dirty="0"/>
          </a:p>
        </p:txBody>
      </p:sp>
      <p:sp>
        <p:nvSpPr>
          <p:cNvPr id="4" name="Text Placeholder 3"/>
          <p:cNvSpPr>
            <a:spLocks noGrp="1"/>
          </p:cNvSpPr>
          <p:nvPr>
            <p:ph type="body" sz="half" idx="2"/>
          </p:nvPr>
        </p:nvSpPr>
        <p:spPr>
          <a:xfrm>
            <a:off x="242888" y="2257425"/>
            <a:ext cx="8901112" cy="4687071"/>
          </a:xfrm>
        </p:spPr>
        <p:txBody>
          <a:bodyPr>
            <a:normAutofit/>
          </a:bodyPr>
          <a:lstStyle/>
          <a:p>
            <a:endParaRPr lang="en-US" dirty="0" smtClean="0"/>
          </a:p>
          <a:p>
            <a:r>
              <a:rPr lang="en-US" sz="2400" b="1" u="sng" dirty="0" smtClean="0">
                <a:solidFill>
                  <a:srgbClr val="005051"/>
                </a:solidFill>
                <a:latin typeface="Arial" panose="020B0604020202020204" pitchFamily="34" charset="0"/>
              </a:rPr>
              <a:t>DEADLINE</a:t>
            </a:r>
            <a:r>
              <a:rPr lang="en-US" sz="2400" b="1" dirty="0" smtClean="0">
                <a:solidFill>
                  <a:srgbClr val="005051"/>
                </a:solidFill>
                <a:latin typeface="Arial" panose="020B0604020202020204" pitchFamily="34" charset="0"/>
              </a:rPr>
              <a:t>: </a:t>
            </a:r>
            <a:r>
              <a:rPr lang="en-US" sz="2400" dirty="0" smtClean="0">
                <a:solidFill>
                  <a:srgbClr val="920000"/>
                </a:solidFill>
                <a:latin typeface="Arial" panose="020B0604020202020204" pitchFamily="34" charset="0"/>
              </a:rPr>
              <a:t>SEPTEMBER 3, 2019 AT 5:00 PM MDT</a:t>
            </a:r>
          </a:p>
          <a:p>
            <a:r>
              <a:rPr lang="en-US" sz="2400" b="1" i="1" dirty="0" smtClean="0">
                <a:solidFill>
                  <a:srgbClr val="005051"/>
                </a:solidFill>
                <a:latin typeface="Arial" panose="020B0604020202020204" pitchFamily="34" charset="0"/>
              </a:rPr>
              <a:t>BUILD IN A TWO-WEEK BUFFER AND BACKTRACK:</a:t>
            </a:r>
          </a:p>
          <a:p>
            <a:r>
              <a:rPr lang="en-US" sz="2400" u="sng" dirty="0" smtClean="0">
                <a:solidFill>
                  <a:srgbClr val="005051"/>
                </a:solidFill>
                <a:latin typeface="Arial" panose="020B0604020202020204" pitchFamily="34" charset="0"/>
              </a:rPr>
              <a:t>Today</a:t>
            </a:r>
            <a:r>
              <a:rPr lang="en-US" sz="2400" dirty="0" smtClean="0">
                <a:solidFill>
                  <a:srgbClr val="005051"/>
                </a:solidFill>
                <a:latin typeface="Arial" panose="020B0604020202020204" pitchFamily="34" charset="0"/>
              </a:rPr>
              <a:t>: Schedule initial team meeting </a:t>
            </a:r>
            <a:r>
              <a:rPr lang="en-US" sz="1800" i="1" dirty="0" smtClean="0">
                <a:solidFill>
                  <a:srgbClr val="005051"/>
                </a:solidFill>
                <a:latin typeface="Arial" panose="020B0604020202020204" pitchFamily="34" charset="0"/>
              </a:rPr>
              <a:t>(PM/Super/Management/SMEs)</a:t>
            </a:r>
          </a:p>
          <a:p>
            <a:r>
              <a:rPr lang="en-US" sz="2400" u="sng" dirty="0">
                <a:solidFill>
                  <a:srgbClr val="005051"/>
                </a:solidFill>
                <a:latin typeface="Arial" panose="020B0604020202020204" pitchFamily="34" charset="0"/>
              </a:rPr>
              <a:t>Between Today &amp; August </a:t>
            </a:r>
            <a:r>
              <a:rPr lang="en-US" sz="2400" u="sng" dirty="0" smtClean="0">
                <a:solidFill>
                  <a:srgbClr val="005051"/>
                </a:solidFill>
                <a:latin typeface="Arial" panose="020B0604020202020204" pitchFamily="34" charset="0"/>
              </a:rPr>
              <a:t>20, 2019: Content Compilation</a:t>
            </a:r>
          </a:p>
          <a:p>
            <a:pPr marL="342900" indent="-342900">
              <a:buFont typeface="Arial" panose="020B0604020202020204" pitchFamily="34" charset="0"/>
              <a:buChar char="•"/>
            </a:pPr>
            <a:r>
              <a:rPr lang="en-US" sz="2000" dirty="0" smtClean="0">
                <a:solidFill>
                  <a:srgbClr val="005051"/>
                </a:solidFill>
                <a:latin typeface="Arial" panose="020B0604020202020204" pitchFamily="34" charset="0"/>
              </a:rPr>
              <a:t>Delegate Photography</a:t>
            </a:r>
          </a:p>
          <a:p>
            <a:pPr marL="342900" indent="-342900">
              <a:buFont typeface="Arial" panose="020B0604020202020204" pitchFamily="34" charset="0"/>
              <a:buChar char="•"/>
            </a:pPr>
            <a:r>
              <a:rPr lang="en-US" sz="2000" dirty="0" smtClean="0">
                <a:solidFill>
                  <a:srgbClr val="005051"/>
                </a:solidFill>
                <a:latin typeface="Arial" panose="020B0604020202020204" pitchFamily="34" charset="0"/>
              </a:rPr>
              <a:t>Research / Fill in Outline</a:t>
            </a:r>
          </a:p>
          <a:p>
            <a:pPr marL="342900" indent="-342900">
              <a:buFont typeface="Arial" panose="020B0604020202020204" pitchFamily="34" charset="0"/>
              <a:buChar char="•"/>
            </a:pPr>
            <a:r>
              <a:rPr lang="en-US" sz="2000" dirty="0" smtClean="0">
                <a:solidFill>
                  <a:srgbClr val="005051"/>
                </a:solidFill>
                <a:latin typeface="Arial" panose="020B0604020202020204" pitchFamily="34" charset="0"/>
              </a:rPr>
              <a:t>Schedule Interviews (Internal &amp; Client/Owner)</a:t>
            </a:r>
          </a:p>
          <a:p>
            <a:pPr marL="342900" indent="-342900">
              <a:buFont typeface="Arial" panose="020B0604020202020204" pitchFamily="34" charset="0"/>
              <a:buChar char="•"/>
            </a:pPr>
            <a:r>
              <a:rPr lang="en-US" sz="2000" dirty="0" smtClean="0">
                <a:solidFill>
                  <a:srgbClr val="005051"/>
                </a:solidFill>
                <a:latin typeface="Arial" panose="020B0604020202020204" pitchFamily="34" charset="0"/>
              </a:rPr>
              <a:t>Gather All Information and Copy Blocks</a:t>
            </a:r>
          </a:p>
          <a:p>
            <a:pPr marL="342900" indent="-342900">
              <a:buFont typeface="Arial" panose="020B0604020202020204" pitchFamily="34" charset="0"/>
              <a:buChar char="•"/>
            </a:pPr>
            <a:r>
              <a:rPr lang="en-US" sz="2000" dirty="0" smtClean="0">
                <a:solidFill>
                  <a:srgbClr val="005051"/>
                </a:solidFill>
                <a:latin typeface="Arial" panose="020B0604020202020204" pitchFamily="34" charset="0"/>
              </a:rPr>
              <a:t>Tour the Project if Possible</a:t>
            </a:r>
          </a:p>
          <a:p>
            <a:endParaRPr lang="en-US" sz="2000" dirty="0">
              <a:solidFill>
                <a:srgbClr val="005051"/>
              </a:solidFill>
              <a:latin typeface="Arial" panose="020B0604020202020204" pitchFamily="34" charset="0"/>
            </a:endParaRPr>
          </a:p>
          <a:p>
            <a:endParaRPr lang="en-US" sz="2200" i="1" dirty="0" smtClean="0">
              <a:solidFill>
                <a:srgbClr val="005051"/>
              </a:solidFill>
              <a:latin typeface="Arial" panose="020B0604020202020204" pitchFamily="34" charset="0"/>
            </a:endParaRPr>
          </a:p>
          <a:p>
            <a:endParaRPr lang="en-US" sz="2400" b="1" dirty="0" smtClean="0">
              <a:solidFill>
                <a:srgbClr val="005051"/>
              </a:solidFill>
              <a:latin typeface="Arial" panose="020B0604020202020204" pitchFamily="34" charset="0"/>
            </a:endParaRPr>
          </a:p>
        </p:txBody>
      </p:sp>
      <p:sp>
        <p:nvSpPr>
          <p:cNvPr id="3" name="TextBox 2"/>
          <p:cNvSpPr txBox="1"/>
          <p:nvPr/>
        </p:nvSpPr>
        <p:spPr>
          <a:xfrm>
            <a:off x="377836" y="2019741"/>
            <a:ext cx="5145634" cy="369332"/>
          </a:xfrm>
          <a:prstGeom prst="rect">
            <a:avLst/>
          </a:prstGeom>
          <a:noFill/>
        </p:spPr>
        <p:txBody>
          <a:bodyPr wrap="square" rtlCol="0">
            <a:spAutoFit/>
          </a:bodyPr>
          <a:lstStyle/>
          <a:p>
            <a:r>
              <a:rPr lang="en-US" b="1" i="1" dirty="0" smtClean="0">
                <a:solidFill>
                  <a:prstClr val="white"/>
                </a:solidFill>
              </a:rPr>
              <a:t>Stay Ahead of It</a:t>
            </a:r>
            <a:endParaRPr lang="en-US" b="1" i="1" dirty="0">
              <a:solidFill>
                <a:prstClr val="white"/>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69614" y="999815"/>
            <a:ext cx="2206783" cy="759179"/>
          </a:xfrm>
          <a:prstGeom prst="rect">
            <a:avLst/>
          </a:prstGeom>
        </p:spPr>
      </p:pic>
    </p:spTree>
    <p:extLst>
      <p:ext uri="{BB962C8B-B14F-4D97-AF65-F5344CB8AC3E}">
        <p14:creationId xmlns:p14="http://schemas.microsoft.com/office/powerpoint/2010/main" val="337771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68845" y="292680"/>
            <a:ext cx="1641257" cy="2438168"/>
          </a:xfrm>
          <a:prstGeom prst="rect">
            <a:avLst/>
          </a:prstGeom>
        </p:spPr>
      </p:pic>
      <p:sp>
        <p:nvSpPr>
          <p:cNvPr id="2" name="Title 1"/>
          <p:cNvSpPr>
            <a:spLocks noGrp="1"/>
          </p:cNvSpPr>
          <p:nvPr>
            <p:ph type="title"/>
          </p:nvPr>
        </p:nvSpPr>
        <p:spPr/>
        <p:txBody>
          <a:bodyPr/>
          <a:lstStyle/>
          <a:p>
            <a:r>
              <a:rPr lang="en-US" dirty="0" smtClean="0"/>
              <a:t>Event Overview</a:t>
            </a:r>
            <a:endParaRPr lang="en-US" dirty="0"/>
          </a:p>
        </p:txBody>
      </p:sp>
      <p:sp>
        <p:nvSpPr>
          <p:cNvPr id="3" name="Content Placeholder 2"/>
          <p:cNvSpPr>
            <a:spLocks noGrp="1"/>
          </p:cNvSpPr>
          <p:nvPr>
            <p:ph sz="quarter" idx="13"/>
          </p:nvPr>
        </p:nvSpPr>
        <p:spPr/>
        <p:txBody>
          <a:bodyPr>
            <a:normAutofit/>
          </a:bodyPr>
          <a:lstStyle/>
          <a:p>
            <a:pPr>
              <a:spcAft>
                <a:spcPts val="600"/>
              </a:spcAft>
            </a:pPr>
            <a:r>
              <a:rPr lang="en-US" sz="2800" dirty="0" smtClean="0"/>
              <a:t>www.agcace.com</a:t>
            </a:r>
          </a:p>
          <a:p>
            <a:pPr>
              <a:spcAft>
                <a:spcPts val="600"/>
              </a:spcAft>
            </a:pPr>
            <a:r>
              <a:rPr lang="en-US" sz="2800" dirty="0" smtClean="0"/>
              <a:t>One stop for registrations, sponsors, submissions</a:t>
            </a:r>
          </a:p>
        </p:txBody>
      </p:sp>
    </p:spTree>
    <p:extLst>
      <p:ext uri="{BB962C8B-B14F-4D97-AF65-F5344CB8AC3E}">
        <p14:creationId xmlns:p14="http://schemas.microsoft.com/office/powerpoint/2010/main" val="24988996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PROCESS PLANNING</a:t>
            </a:r>
            <a:endParaRPr lang="en-US" dirty="0"/>
          </a:p>
        </p:txBody>
      </p:sp>
      <p:sp>
        <p:nvSpPr>
          <p:cNvPr id="4" name="Text Placeholder 3"/>
          <p:cNvSpPr>
            <a:spLocks noGrp="1"/>
          </p:cNvSpPr>
          <p:nvPr>
            <p:ph type="body" sz="half" idx="2"/>
          </p:nvPr>
        </p:nvSpPr>
        <p:spPr>
          <a:xfrm>
            <a:off x="242888" y="2257425"/>
            <a:ext cx="8901112" cy="4687071"/>
          </a:xfrm>
        </p:spPr>
        <p:txBody>
          <a:bodyPr>
            <a:normAutofit/>
          </a:bodyPr>
          <a:lstStyle/>
          <a:p>
            <a:endParaRPr lang="en-US" dirty="0" smtClean="0"/>
          </a:p>
          <a:p>
            <a:r>
              <a:rPr lang="en-US" sz="2400" b="1" u="sng" dirty="0" smtClean="0">
                <a:solidFill>
                  <a:srgbClr val="005051"/>
                </a:solidFill>
                <a:latin typeface="Arial" panose="020B0604020202020204" pitchFamily="34" charset="0"/>
              </a:rPr>
              <a:t>DEADLINE</a:t>
            </a:r>
            <a:r>
              <a:rPr lang="en-US" sz="2400" b="1" dirty="0" smtClean="0">
                <a:solidFill>
                  <a:srgbClr val="005051"/>
                </a:solidFill>
                <a:latin typeface="Arial" panose="020B0604020202020204" pitchFamily="34" charset="0"/>
              </a:rPr>
              <a:t>: </a:t>
            </a:r>
            <a:r>
              <a:rPr lang="en-US" sz="2400" dirty="0" smtClean="0">
                <a:solidFill>
                  <a:srgbClr val="920000"/>
                </a:solidFill>
                <a:latin typeface="Arial" panose="020B0604020202020204" pitchFamily="34" charset="0"/>
              </a:rPr>
              <a:t>SEPTEMBER 3, 2019 AT 5:00 PM MDT</a:t>
            </a:r>
          </a:p>
          <a:p>
            <a:r>
              <a:rPr lang="en-US" sz="2400" b="1" i="1" dirty="0" smtClean="0">
                <a:solidFill>
                  <a:srgbClr val="005051"/>
                </a:solidFill>
                <a:latin typeface="Arial" panose="020B0604020202020204" pitchFamily="34" charset="0"/>
              </a:rPr>
              <a:t>BUILD IN A TWO-WEEK BUFFER AND BACKTRACK:</a:t>
            </a:r>
          </a:p>
          <a:p>
            <a:pPr>
              <a:spcBef>
                <a:spcPts val="1800"/>
              </a:spcBef>
            </a:pPr>
            <a:r>
              <a:rPr lang="en-US" sz="2400" u="sng" dirty="0" smtClean="0">
                <a:solidFill>
                  <a:srgbClr val="005051"/>
                </a:solidFill>
                <a:latin typeface="Arial" panose="020B0604020202020204" pitchFamily="34" charset="0"/>
              </a:rPr>
              <a:t>Now until August 1</a:t>
            </a:r>
            <a:r>
              <a:rPr lang="en-US" sz="2400" dirty="0" smtClean="0">
                <a:solidFill>
                  <a:srgbClr val="005051"/>
                </a:solidFill>
                <a:latin typeface="Arial" panose="020B0604020202020204" pitchFamily="34" charset="0"/>
              </a:rPr>
              <a:t>:  </a:t>
            </a:r>
            <a:r>
              <a:rPr lang="en-US" sz="2400" b="1" dirty="0" smtClean="0">
                <a:solidFill>
                  <a:srgbClr val="005051"/>
                </a:solidFill>
                <a:latin typeface="Arial" panose="020B0604020202020204" pitchFamily="34" charset="0"/>
              </a:rPr>
              <a:t>Interviews/Drafts/Deep Writing</a:t>
            </a:r>
          </a:p>
          <a:p>
            <a:pPr>
              <a:spcBef>
                <a:spcPts val="1800"/>
              </a:spcBef>
            </a:pPr>
            <a:r>
              <a:rPr lang="en-US" sz="2400" u="sng" dirty="0">
                <a:solidFill>
                  <a:srgbClr val="005051"/>
                </a:solidFill>
                <a:latin typeface="Arial" panose="020B0604020202020204" pitchFamily="34" charset="0"/>
              </a:rPr>
              <a:t>August </a:t>
            </a:r>
            <a:r>
              <a:rPr lang="en-US" sz="2400" u="sng" dirty="0" smtClean="0">
                <a:solidFill>
                  <a:srgbClr val="005051"/>
                </a:solidFill>
                <a:latin typeface="Arial" panose="020B0604020202020204" pitchFamily="34" charset="0"/>
              </a:rPr>
              <a:t>1 - 20</a:t>
            </a:r>
            <a:r>
              <a:rPr lang="en-US" sz="2400" dirty="0" smtClean="0">
                <a:solidFill>
                  <a:srgbClr val="005051"/>
                </a:solidFill>
                <a:latin typeface="Arial" panose="020B0604020202020204" pitchFamily="34" charset="0"/>
              </a:rPr>
              <a:t>: Proofing and Approvals</a:t>
            </a:r>
          </a:p>
          <a:p>
            <a:pPr>
              <a:spcBef>
                <a:spcPts val="1800"/>
              </a:spcBef>
            </a:pPr>
            <a:r>
              <a:rPr lang="en-US" sz="2400" u="sng" dirty="0" smtClean="0">
                <a:solidFill>
                  <a:srgbClr val="005051"/>
                </a:solidFill>
                <a:latin typeface="Arial" panose="020B0604020202020204" pitchFamily="34" charset="0"/>
              </a:rPr>
              <a:t>August 20</a:t>
            </a:r>
            <a:r>
              <a:rPr lang="en-US" sz="2400" dirty="0" smtClean="0">
                <a:solidFill>
                  <a:srgbClr val="005051"/>
                </a:solidFill>
                <a:latin typeface="Arial" panose="020B0604020202020204" pitchFamily="34" charset="0"/>
              </a:rPr>
              <a:t>: Be Prepared to Submit or Get Clear on Gaps</a:t>
            </a:r>
          </a:p>
          <a:p>
            <a:pPr>
              <a:spcBef>
                <a:spcPts val="1800"/>
              </a:spcBef>
            </a:pPr>
            <a:r>
              <a:rPr lang="en-US" sz="2400" u="sng" dirty="0" smtClean="0">
                <a:solidFill>
                  <a:srgbClr val="005051"/>
                </a:solidFill>
                <a:latin typeface="Arial" panose="020B0604020202020204" pitchFamily="34" charset="0"/>
              </a:rPr>
              <a:t>August 20 – Sept. 3 is Your BUFFER</a:t>
            </a:r>
            <a:r>
              <a:rPr lang="en-US" sz="2400" dirty="0" smtClean="0">
                <a:solidFill>
                  <a:srgbClr val="005051"/>
                </a:solidFill>
                <a:latin typeface="Arial" panose="020B0604020202020204" pitchFamily="34" charset="0"/>
              </a:rPr>
              <a:t>: Leave a two-week period before the deadline to work out any final wrinkles or adjust/tweak as needed</a:t>
            </a:r>
            <a:endParaRPr lang="en-US" sz="2400" dirty="0">
              <a:solidFill>
                <a:srgbClr val="005051"/>
              </a:solidFill>
              <a:latin typeface="Arial" panose="020B0604020202020204" pitchFamily="34" charset="0"/>
            </a:endParaRPr>
          </a:p>
          <a:p>
            <a:endParaRPr lang="en-US" sz="2400" b="1" dirty="0" smtClean="0">
              <a:solidFill>
                <a:srgbClr val="005051"/>
              </a:solidFill>
              <a:latin typeface="Arial" panose="020B0604020202020204" pitchFamily="34" charset="0"/>
            </a:endParaRPr>
          </a:p>
        </p:txBody>
      </p:sp>
      <p:sp>
        <p:nvSpPr>
          <p:cNvPr id="3" name="TextBox 2"/>
          <p:cNvSpPr txBox="1"/>
          <p:nvPr/>
        </p:nvSpPr>
        <p:spPr>
          <a:xfrm>
            <a:off x="377836" y="2019741"/>
            <a:ext cx="5145634" cy="369332"/>
          </a:xfrm>
          <a:prstGeom prst="rect">
            <a:avLst/>
          </a:prstGeom>
          <a:noFill/>
        </p:spPr>
        <p:txBody>
          <a:bodyPr wrap="square" rtlCol="0">
            <a:spAutoFit/>
          </a:bodyPr>
          <a:lstStyle/>
          <a:p>
            <a:r>
              <a:rPr lang="en-US" b="1" i="1" dirty="0" smtClean="0">
                <a:solidFill>
                  <a:prstClr val="white"/>
                </a:solidFill>
              </a:rPr>
              <a:t>Stay Ahead of It</a:t>
            </a:r>
            <a:endParaRPr lang="en-US" b="1" i="1" dirty="0">
              <a:solidFill>
                <a:prstClr val="white"/>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69614" y="999815"/>
            <a:ext cx="2206783" cy="759179"/>
          </a:xfrm>
          <a:prstGeom prst="rect">
            <a:avLst/>
          </a:prstGeom>
        </p:spPr>
      </p:pic>
    </p:spTree>
    <p:extLst>
      <p:ext uri="{BB962C8B-B14F-4D97-AF65-F5344CB8AC3E}">
        <p14:creationId xmlns:p14="http://schemas.microsoft.com/office/powerpoint/2010/main" val="40845807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dirty="0" smtClean="0"/>
              <a:t>IT’S SUBMITTED:</a:t>
            </a:r>
            <a:br>
              <a:rPr lang="en-US" dirty="0" smtClean="0"/>
            </a:br>
            <a:r>
              <a:rPr lang="en-US" dirty="0" smtClean="0"/>
              <a:t>WHAT THEN?</a:t>
            </a:r>
            <a:endParaRPr lang="en-US" dirty="0"/>
          </a:p>
        </p:txBody>
      </p:sp>
      <p:sp>
        <p:nvSpPr>
          <p:cNvPr id="4" name="Text Placeholder 3"/>
          <p:cNvSpPr>
            <a:spLocks noGrp="1"/>
          </p:cNvSpPr>
          <p:nvPr>
            <p:ph type="body" sz="half" idx="2"/>
          </p:nvPr>
        </p:nvSpPr>
        <p:spPr>
          <a:xfrm>
            <a:off x="242888" y="2257425"/>
            <a:ext cx="8901112" cy="4687071"/>
          </a:xfrm>
        </p:spPr>
        <p:txBody>
          <a:bodyPr>
            <a:normAutofit/>
          </a:bodyPr>
          <a:lstStyle/>
          <a:p>
            <a:endParaRPr lang="en-US" dirty="0" smtClean="0"/>
          </a:p>
          <a:p>
            <a:r>
              <a:rPr lang="en-US" sz="2400" b="1" i="1" dirty="0" smtClean="0">
                <a:solidFill>
                  <a:srgbClr val="005051"/>
                </a:solidFill>
                <a:latin typeface="Arial" panose="020B0604020202020204" pitchFamily="34" charset="0"/>
              </a:rPr>
              <a:t>NO MATTER THE OUTCOME, PLAN TO </a:t>
            </a:r>
            <a:br>
              <a:rPr lang="en-US" sz="2400" b="1" i="1" dirty="0" smtClean="0">
                <a:solidFill>
                  <a:srgbClr val="005051"/>
                </a:solidFill>
                <a:latin typeface="Arial" panose="020B0604020202020204" pitchFamily="34" charset="0"/>
              </a:rPr>
            </a:br>
            <a:r>
              <a:rPr lang="en-US" sz="2400" b="1" i="1" dirty="0" smtClean="0">
                <a:solidFill>
                  <a:srgbClr val="005051"/>
                </a:solidFill>
                <a:latin typeface="Arial" panose="020B0604020202020204" pitchFamily="34" charset="0"/>
              </a:rPr>
              <a:t>USE YOUR ACE AWARD NOMINATION </a:t>
            </a:r>
            <a:br>
              <a:rPr lang="en-US" sz="2400" b="1" i="1" dirty="0" smtClean="0">
                <a:solidFill>
                  <a:srgbClr val="005051"/>
                </a:solidFill>
                <a:latin typeface="Arial" panose="020B0604020202020204" pitchFamily="34" charset="0"/>
              </a:rPr>
            </a:br>
            <a:r>
              <a:rPr lang="en-US" sz="2400" b="1" i="1" dirty="0" smtClean="0">
                <a:solidFill>
                  <a:srgbClr val="005051"/>
                </a:solidFill>
                <a:latin typeface="Arial" panose="020B0604020202020204" pitchFamily="34" charset="0"/>
              </a:rPr>
              <a:t>CONTENT WISELY --</a:t>
            </a:r>
            <a:br>
              <a:rPr lang="en-US" sz="2400" b="1" i="1" dirty="0" smtClean="0">
                <a:solidFill>
                  <a:srgbClr val="005051"/>
                </a:solidFill>
                <a:latin typeface="Arial" panose="020B0604020202020204" pitchFamily="34" charset="0"/>
              </a:rPr>
            </a:br>
            <a:r>
              <a:rPr lang="en-US" sz="2400" b="1" i="1" dirty="0" smtClean="0">
                <a:solidFill>
                  <a:srgbClr val="005051"/>
                </a:solidFill>
                <a:latin typeface="Arial" panose="020B0604020202020204" pitchFamily="34" charset="0"/>
              </a:rPr>
              <a:t>(IT WAS A BIG INVESTMENT!): </a:t>
            </a:r>
          </a:p>
          <a:p>
            <a:pPr marL="342900" indent="-342900">
              <a:spcBef>
                <a:spcPts val="1800"/>
              </a:spcBef>
              <a:buFont typeface="Arial" panose="020B0604020202020204" pitchFamily="34" charset="0"/>
              <a:buChar char="•"/>
            </a:pPr>
            <a:r>
              <a:rPr lang="en-US" sz="2400" u="sng" dirty="0" smtClean="0">
                <a:solidFill>
                  <a:srgbClr val="005051"/>
                </a:solidFill>
                <a:latin typeface="Arial" panose="020B0604020202020204" pitchFamily="34" charset="0"/>
              </a:rPr>
              <a:t>Website</a:t>
            </a:r>
            <a:endParaRPr lang="en-US" sz="2400" b="1" dirty="0" smtClean="0">
              <a:solidFill>
                <a:srgbClr val="005051"/>
              </a:solidFill>
              <a:latin typeface="Arial" panose="020B0604020202020204" pitchFamily="34" charset="0"/>
            </a:endParaRPr>
          </a:p>
          <a:p>
            <a:pPr marL="342900" indent="-342900">
              <a:spcBef>
                <a:spcPts val="1800"/>
              </a:spcBef>
              <a:buFont typeface="Arial" panose="020B0604020202020204" pitchFamily="34" charset="0"/>
              <a:buChar char="•"/>
            </a:pPr>
            <a:r>
              <a:rPr lang="en-US" sz="2400" u="sng" dirty="0" smtClean="0">
                <a:solidFill>
                  <a:srgbClr val="005051"/>
                </a:solidFill>
                <a:latin typeface="Arial" panose="020B0604020202020204" pitchFamily="34" charset="0"/>
              </a:rPr>
              <a:t>Internal Recognition</a:t>
            </a:r>
            <a:endParaRPr lang="en-US" sz="2400" dirty="0" smtClean="0">
              <a:solidFill>
                <a:srgbClr val="005051"/>
              </a:solidFill>
              <a:latin typeface="Arial" panose="020B0604020202020204" pitchFamily="34" charset="0"/>
            </a:endParaRPr>
          </a:p>
          <a:p>
            <a:pPr marL="342900" indent="-342900">
              <a:spcBef>
                <a:spcPts val="1800"/>
              </a:spcBef>
              <a:buFont typeface="Arial" panose="020B0604020202020204" pitchFamily="34" charset="0"/>
              <a:buChar char="•"/>
            </a:pPr>
            <a:r>
              <a:rPr lang="en-US" sz="2400" u="sng" dirty="0" smtClean="0">
                <a:solidFill>
                  <a:srgbClr val="005051"/>
                </a:solidFill>
                <a:latin typeface="Arial" panose="020B0604020202020204" pitchFamily="34" charset="0"/>
              </a:rPr>
              <a:t>Case Studies</a:t>
            </a:r>
            <a:endParaRPr lang="en-US" sz="2400" dirty="0" smtClean="0">
              <a:solidFill>
                <a:srgbClr val="005051"/>
              </a:solidFill>
              <a:latin typeface="Arial" panose="020B0604020202020204" pitchFamily="34" charset="0"/>
            </a:endParaRPr>
          </a:p>
          <a:p>
            <a:pPr marL="342900" indent="-342900">
              <a:spcBef>
                <a:spcPts val="1800"/>
              </a:spcBef>
              <a:buFont typeface="Arial" panose="020B0604020202020204" pitchFamily="34" charset="0"/>
              <a:buChar char="•"/>
            </a:pPr>
            <a:r>
              <a:rPr lang="en-US" sz="2400" u="sng" dirty="0" smtClean="0">
                <a:solidFill>
                  <a:srgbClr val="005051"/>
                </a:solidFill>
                <a:latin typeface="Arial" panose="020B0604020202020204" pitchFamily="34" charset="0"/>
              </a:rPr>
              <a:t>Best Practices / Internal Training Examples</a:t>
            </a:r>
            <a:endParaRPr lang="en-US" sz="2400" dirty="0">
              <a:solidFill>
                <a:srgbClr val="005051"/>
              </a:solidFill>
              <a:latin typeface="Arial" panose="020B0604020202020204" pitchFamily="34" charset="0"/>
            </a:endParaRPr>
          </a:p>
          <a:p>
            <a:endParaRPr lang="en-US" sz="2400" b="1" dirty="0" smtClean="0">
              <a:solidFill>
                <a:srgbClr val="005051"/>
              </a:solidFill>
              <a:latin typeface="Arial" panose="020B0604020202020204" pitchFamily="34" charset="0"/>
            </a:endParaRPr>
          </a:p>
        </p:txBody>
      </p:sp>
      <p:sp>
        <p:nvSpPr>
          <p:cNvPr id="3" name="TextBox 2"/>
          <p:cNvSpPr txBox="1"/>
          <p:nvPr/>
        </p:nvSpPr>
        <p:spPr>
          <a:xfrm>
            <a:off x="377836" y="2019741"/>
            <a:ext cx="5145634" cy="369332"/>
          </a:xfrm>
          <a:prstGeom prst="rect">
            <a:avLst/>
          </a:prstGeom>
          <a:noFill/>
        </p:spPr>
        <p:txBody>
          <a:bodyPr wrap="square" rtlCol="0">
            <a:spAutoFit/>
          </a:bodyPr>
          <a:lstStyle/>
          <a:p>
            <a:r>
              <a:rPr lang="en-US" b="1" i="1" dirty="0" smtClean="0">
                <a:solidFill>
                  <a:prstClr val="white"/>
                </a:solidFill>
              </a:rPr>
              <a:t>Plan to Use the Content in Multiple Ways</a:t>
            </a:r>
            <a:endParaRPr lang="en-US" b="1" i="1" dirty="0">
              <a:solidFill>
                <a:prstClr val="white"/>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46674" y="2389073"/>
            <a:ext cx="2983027" cy="2983027"/>
          </a:xfrm>
          <a:prstGeom prst="rect">
            <a:avLst/>
          </a:prstGeom>
        </p:spPr>
      </p:pic>
    </p:spTree>
    <p:extLst>
      <p:ext uri="{BB962C8B-B14F-4D97-AF65-F5344CB8AC3E}">
        <p14:creationId xmlns:p14="http://schemas.microsoft.com/office/powerpoint/2010/main" val="16092621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u="sng" dirty="0" smtClean="0"/>
              <a:t>SUMMING UP:</a:t>
            </a:r>
            <a:r>
              <a:rPr lang="en-US" dirty="0" smtClean="0"/>
              <a:t/>
            </a:r>
            <a:br>
              <a:rPr lang="en-US" dirty="0" smtClean="0"/>
            </a:br>
            <a:r>
              <a:rPr lang="en-US" dirty="0" smtClean="0"/>
              <a:t>INSPIRATION &amp; PLANNING</a:t>
            </a:r>
            <a:br>
              <a:rPr lang="en-US" dirty="0" smtClean="0"/>
            </a:br>
            <a:r>
              <a:rPr lang="en-US" dirty="0" smtClean="0"/>
              <a:t>PROCESS</a:t>
            </a:r>
            <a:endParaRPr lang="en-US" dirty="0"/>
          </a:p>
        </p:txBody>
      </p:sp>
      <p:sp>
        <p:nvSpPr>
          <p:cNvPr id="4" name="Text Placeholder 3"/>
          <p:cNvSpPr>
            <a:spLocks noGrp="1"/>
          </p:cNvSpPr>
          <p:nvPr>
            <p:ph type="body" sz="half" idx="2"/>
          </p:nvPr>
        </p:nvSpPr>
        <p:spPr>
          <a:xfrm>
            <a:off x="242888" y="2257425"/>
            <a:ext cx="8901112" cy="4687071"/>
          </a:xfrm>
        </p:spPr>
        <p:txBody>
          <a:bodyPr>
            <a:normAutofit lnSpcReduction="10000"/>
          </a:bodyPr>
          <a:lstStyle/>
          <a:p>
            <a:endParaRPr lang="en-US" dirty="0" smtClean="0"/>
          </a:p>
          <a:p>
            <a:pPr>
              <a:spcBef>
                <a:spcPts val="1800"/>
              </a:spcBef>
            </a:pPr>
            <a:r>
              <a:rPr lang="en-US" sz="2400" i="1" dirty="0" smtClean="0">
                <a:solidFill>
                  <a:schemeClr val="tx1"/>
                </a:solidFill>
                <a:latin typeface="Arial" panose="020B0604020202020204" pitchFamily="34" charset="0"/>
              </a:rPr>
              <a:t>Get Passionate</a:t>
            </a:r>
          </a:p>
          <a:p>
            <a:pPr>
              <a:spcBef>
                <a:spcPts val="1800"/>
              </a:spcBef>
            </a:pPr>
            <a:r>
              <a:rPr lang="en-US" sz="2400" i="1" dirty="0" smtClean="0">
                <a:solidFill>
                  <a:schemeClr val="tx1"/>
                </a:solidFill>
                <a:latin typeface="Arial" panose="020B0604020202020204" pitchFamily="34" charset="0"/>
              </a:rPr>
              <a:t>Be an Investigative Reporter</a:t>
            </a:r>
          </a:p>
          <a:p>
            <a:pPr>
              <a:spcBef>
                <a:spcPts val="1800"/>
              </a:spcBef>
            </a:pPr>
            <a:r>
              <a:rPr lang="en-US" sz="2400" i="1" dirty="0" smtClean="0">
                <a:solidFill>
                  <a:schemeClr val="tx1"/>
                </a:solidFill>
                <a:latin typeface="Arial" panose="020B0604020202020204" pitchFamily="34" charset="0"/>
              </a:rPr>
              <a:t>Find the Hook/Golden Nugget</a:t>
            </a:r>
          </a:p>
          <a:p>
            <a:pPr>
              <a:spcBef>
                <a:spcPts val="1800"/>
              </a:spcBef>
            </a:pPr>
            <a:r>
              <a:rPr lang="en-US" sz="2400" i="1" dirty="0" smtClean="0">
                <a:solidFill>
                  <a:schemeClr val="tx1"/>
                </a:solidFill>
                <a:latin typeface="Arial" panose="020B0604020202020204" pitchFamily="34" charset="0"/>
              </a:rPr>
              <a:t>Plan WELL (and Leave a Buffer!)</a:t>
            </a:r>
          </a:p>
          <a:p>
            <a:pPr>
              <a:spcBef>
                <a:spcPts val="1800"/>
              </a:spcBef>
            </a:pPr>
            <a:r>
              <a:rPr lang="en-US" sz="2400" i="1" dirty="0" smtClean="0">
                <a:solidFill>
                  <a:schemeClr val="tx1"/>
                </a:solidFill>
                <a:latin typeface="Arial" panose="020B0604020202020204" pitchFamily="34" charset="0"/>
              </a:rPr>
              <a:t>Actively Seek Input/Feedback</a:t>
            </a:r>
          </a:p>
          <a:p>
            <a:pPr>
              <a:spcBef>
                <a:spcPts val="1800"/>
              </a:spcBef>
            </a:pPr>
            <a:r>
              <a:rPr lang="en-US" sz="2400" i="1" dirty="0" smtClean="0">
                <a:solidFill>
                  <a:schemeClr val="tx1"/>
                </a:solidFill>
                <a:latin typeface="Arial" panose="020B0604020202020204" pitchFamily="34" charset="0"/>
              </a:rPr>
              <a:t>Edit, Edit, Edit (Weed Whack, Weed Whack, Weed Whack)</a:t>
            </a:r>
          </a:p>
          <a:p>
            <a:pPr>
              <a:spcBef>
                <a:spcPts val="1800"/>
              </a:spcBef>
            </a:pPr>
            <a:r>
              <a:rPr lang="en-US" sz="2400" i="1" dirty="0" smtClean="0">
                <a:solidFill>
                  <a:schemeClr val="tx1"/>
                </a:solidFill>
                <a:latin typeface="Arial" panose="020B0604020202020204" pitchFamily="34" charset="0"/>
              </a:rPr>
              <a:t>Read Your Story from a Third Party Perspective:</a:t>
            </a:r>
          </a:p>
          <a:p>
            <a:pPr>
              <a:spcBef>
                <a:spcPts val="1800"/>
              </a:spcBef>
            </a:pPr>
            <a:r>
              <a:rPr lang="en-US" sz="2400" b="1" i="1" dirty="0" smtClean="0">
                <a:solidFill>
                  <a:srgbClr val="005051"/>
                </a:solidFill>
                <a:latin typeface="Arial" panose="020B0604020202020204" pitchFamily="34" charset="0"/>
              </a:rPr>
              <a:t>……Are </a:t>
            </a:r>
            <a:r>
              <a:rPr lang="en-US" sz="2400" b="1" i="1" u="sng" dirty="0" smtClean="0">
                <a:solidFill>
                  <a:srgbClr val="005051"/>
                </a:solidFill>
                <a:latin typeface="Arial" panose="020B0604020202020204" pitchFamily="34" charset="0"/>
              </a:rPr>
              <a:t>YOU</a:t>
            </a:r>
            <a:r>
              <a:rPr lang="en-US" sz="2400" b="1" i="1" dirty="0" smtClean="0">
                <a:solidFill>
                  <a:srgbClr val="005051"/>
                </a:solidFill>
                <a:latin typeface="Arial" panose="020B0604020202020204" pitchFamily="34" charset="0"/>
              </a:rPr>
              <a:t> Interested in It??</a:t>
            </a:r>
          </a:p>
          <a:p>
            <a:pPr>
              <a:spcBef>
                <a:spcPts val="1800"/>
              </a:spcBef>
            </a:pPr>
            <a:endParaRPr lang="en-US" sz="2400" b="1" dirty="0" smtClean="0">
              <a:solidFill>
                <a:srgbClr val="005051"/>
              </a:solidFill>
              <a:latin typeface="Arial" panose="020B0604020202020204" pitchFamily="34" charset="0"/>
            </a:endParaRPr>
          </a:p>
        </p:txBody>
      </p:sp>
      <p:sp>
        <p:nvSpPr>
          <p:cNvPr id="3" name="TextBox 2"/>
          <p:cNvSpPr txBox="1"/>
          <p:nvPr/>
        </p:nvSpPr>
        <p:spPr>
          <a:xfrm>
            <a:off x="377836" y="2019741"/>
            <a:ext cx="5145634" cy="369332"/>
          </a:xfrm>
          <a:prstGeom prst="rect">
            <a:avLst/>
          </a:prstGeom>
          <a:noFill/>
        </p:spPr>
        <p:txBody>
          <a:bodyPr wrap="square" rtlCol="0">
            <a:spAutoFit/>
          </a:bodyPr>
          <a:lstStyle/>
          <a:p>
            <a:r>
              <a:rPr lang="en-US" b="1" i="1" dirty="0" smtClean="0">
                <a:solidFill>
                  <a:prstClr val="white"/>
                </a:solidFill>
              </a:rPr>
              <a:t>Plan to Use the Content in Multiple Ways</a:t>
            </a:r>
            <a:endParaRPr lang="en-US" b="1" i="1" dirty="0">
              <a:solidFill>
                <a:prstClr val="white"/>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20195656">
            <a:off x="5790277" y="2672936"/>
            <a:ext cx="2061139" cy="2061139"/>
          </a:xfrm>
          <a:prstGeom prst="rect">
            <a:avLst/>
          </a:prstGeom>
        </p:spPr>
      </p:pic>
    </p:spTree>
    <p:extLst>
      <p:ext uri="{BB962C8B-B14F-4D97-AF65-F5344CB8AC3E}">
        <p14:creationId xmlns:p14="http://schemas.microsoft.com/office/powerpoint/2010/main" val="4546142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36" y="419541"/>
            <a:ext cx="8284249" cy="1600200"/>
          </a:xfrm>
        </p:spPr>
        <p:txBody>
          <a:bodyPr/>
          <a:lstStyle/>
          <a:p>
            <a:r>
              <a:rPr lang="en-US" u="sng" dirty="0" smtClean="0"/>
              <a:t>HERE TO HELP</a:t>
            </a:r>
            <a:endParaRPr lang="en-US" dirty="0"/>
          </a:p>
        </p:txBody>
      </p:sp>
      <p:sp>
        <p:nvSpPr>
          <p:cNvPr id="4" name="Text Placeholder 3"/>
          <p:cNvSpPr>
            <a:spLocks noGrp="1"/>
          </p:cNvSpPr>
          <p:nvPr>
            <p:ph type="body" sz="half" idx="2"/>
          </p:nvPr>
        </p:nvSpPr>
        <p:spPr>
          <a:xfrm>
            <a:off x="377836" y="2257425"/>
            <a:ext cx="8766164" cy="4687071"/>
          </a:xfrm>
        </p:spPr>
        <p:txBody>
          <a:bodyPr>
            <a:normAutofit/>
          </a:bodyPr>
          <a:lstStyle/>
          <a:p>
            <a:endParaRPr lang="en-US" dirty="0" smtClean="0"/>
          </a:p>
          <a:p>
            <a:pPr>
              <a:spcBef>
                <a:spcPts val="1800"/>
              </a:spcBef>
            </a:pPr>
            <a:r>
              <a:rPr lang="en-US" sz="2400" b="1" dirty="0" smtClean="0">
                <a:solidFill>
                  <a:srgbClr val="005051"/>
                </a:solidFill>
                <a:latin typeface="Arial" panose="020B0604020202020204" pitchFamily="34" charset="0"/>
              </a:rPr>
              <a:t>Andrea Berumen </a:t>
            </a:r>
            <a:r>
              <a:rPr lang="en-US" sz="2400" b="1" i="1" dirty="0" smtClean="0">
                <a:solidFill>
                  <a:srgbClr val="005051"/>
                </a:solidFill>
                <a:latin typeface="Arial" panose="020B0604020202020204" pitchFamily="34" charset="0"/>
              </a:rPr>
              <a:t>– 720.235.1903</a:t>
            </a:r>
          </a:p>
          <a:p>
            <a:pPr>
              <a:spcBef>
                <a:spcPts val="1800"/>
              </a:spcBef>
            </a:pPr>
            <a:r>
              <a:rPr lang="en-US" sz="2400" b="1" i="1" dirty="0" smtClean="0">
                <a:solidFill>
                  <a:srgbClr val="005051"/>
                </a:solidFill>
                <a:latin typeface="Arial" panose="020B0604020202020204" pitchFamily="34" charset="0"/>
                <a:hlinkClick r:id="rId2"/>
              </a:rPr>
              <a:t>andrea@agccolorado.org</a:t>
            </a:r>
            <a:endParaRPr lang="en-US" sz="2400" b="1" i="1" dirty="0" smtClean="0">
              <a:solidFill>
                <a:srgbClr val="005051"/>
              </a:solidFill>
              <a:latin typeface="Arial" panose="020B0604020202020204" pitchFamily="34" charset="0"/>
            </a:endParaRPr>
          </a:p>
          <a:p>
            <a:pPr>
              <a:spcBef>
                <a:spcPts val="1800"/>
              </a:spcBef>
            </a:pPr>
            <a:endParaRPr lang="en-US" sz="2400" b="1" i="1" dirty="0">
              <a:solidFill>
                <a:srgbClr val="005051"/>
              </a:solidFill>
              <a:latin typeface="Arial" panose="020B0604020202020204" pitchFamily="34" charset="0"/>
            </a:endParaRPr>
          </a:p>
          <a:p>
            <a:pPr>
              <a:spcBef>
                <a:spcPts val="1800"/>
              </a:spcBef>
            </a:pPr>
            <a:r>
              <a:rPr lang="en-US" sz="2400" b="1" dirty="0" smtClean="0">
                <a:solidFill>
                  <a:srgbClr val="005051"/>
                </a:solidFill>
                <a:latin typeface="Arial" panose="020B0604020202020204" pitchFamily="34" charset="0"/>
              </a:rPr>
              <a:t>Jill Farrand </a:t>
            </a:r>
            <a:r>
              <a:rPr lang="en-US" sz="2400" b="1" i="1" dirty="0" smtClean="0">
                <a:solidFill>
                  <a:srgbClr val="005051"/>
                </a:solidFill>
                <a:latin typeface="Arial" panose="020B0604020202020204" pitchFamily="34" charset="0"/>
              </a:rPr>
              <a:t>– 720.299.4964</a:t>
            </a:r>
          </a:p>
          <a:p>
            <a:pPr>
              <a:spcBef>
                <a:spcPts val="1800"/>
              </a:spcBef>
            </a:pPr>
            <a:r>
              <a:rPr lang="en-US" sz="2400" b="1" i="1" dirty="0" smtClean="0">
                <a:solidFill>
                  <a:srgbClr val="005051"/>
                </a:solidFill>
                <a:latin typeface="Arial" panose="020B0604020202020204" pitchFamily="34" charset="0"/>
                <a:hlinkClick r:id="rId3"/>
              </a:rPr>
              <a:t>jfarrand@weifieldgroup.com</a:t>
            </a:r>
            <a:endParaRPr lang="en-US" sz="2400" b="1" i="1" dirty="0" smtClean="0">
              <a:solidFill>
                <a:srgbClr val="005051"/>
              </a:solidFill>
              <a:latin typeface="Arial" panose="020B0604020202020204" pitchFamily="34" charset="0"/>
            </a:endParaRPr>
          </a:p>
          <a:p>
            <a:pPr>
              <a:spcBef>
                <a:spcPts val="1800"/>
              </a:spcBef>
            </a:pPr>
            <a:endParaRPr lang="en-US" sz="2400" b="1" i="1" dirty="0" smtClean="0">
              <a:solidFill>
                <a:srgbClr val="005051"/>
              </a:solidFill>
              <a:latin typeface="Arial" panose="020B0604020202020204" pitchFamily="34" charset="0"/>
            </a:endParaRPr>
          </a:p>
          <a:p>
            <a:pPr>
              <a:spcBef>
                <a:spcPts val="1800"/>
              </a:spcBef>
            </a:pPr>
            <a:endParaRPr lang="en-US" sz="2400" b="1" dirty="0" smtClean="0">
              <a:solidFill>
                <a:srgbClr val="005051"/>
              </a:solidFill>
              <a:latin typeface="Arial" panose="020B0604020202020204" pitchFamily="34"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72300" y="2971800"/>
            <a:ext cx="3281149" cy="2747962"/>
          </a:xfrm>
          <a:prstGeom prst="rect">
            <a:avLst/>
          </a:prstGeom>
        </p:spPr>
      </p:pic>
    </p:spTree>
    <p:extLst>
      <p:ext uri="{BB962C8B-B14F-4D97-AF65-F5344CB8AC3E}">
        <p14:creationId xmlns:p14="http://schemas.microsoft.com/office/powerpoint/2010/main" val="14153802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52949" y="1890583"/>
            <a:ext cx="6294404" cy="1144437"/>
          </a:xfrm>
        </p:spPr>
      </p:pic>
    </p:spTree>
    <p:extLst>
      <p:ext uri="{BB962C8B-B14F-4D97-AF65-F5344CB8AC3E}">
        <p14:creationId xmlns:p14="http://schemas.microsoft.com/office/powerpoint/2010/main" val="1184925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email">
            <a:extLst>
              <a:ext uri="{28A0092B-C50C-407E-A947-70E740481C1C}">
                <a14:useLocalDpi xmlns:a14="http://schemas.microsoft.com/office/drawing/2010/main" val="0"/>
              </a:ext>
            </a:extLst>
          </a:blip>
          <a:stretch>
            <a:fillRect/>
          </a:stretch>
        </p:blipFill>
        <p:spPr>
          <a:xfrm>
            <a:off x="476557" y="117090"/>
            <a:ext cx="7873249" cy="5248832"/>
          </a:xfrm>
        </p:spPr>
      </p:pic>
    </p:spTree>
    <p:extLst>
      <p:ext uri="{BB962C8B-B14F-4D97-AF65-F5344CB8AC3E}">
        <p14:creationId xmlns:p14="http://schemas.microsoft.com/office/powerpoint/2010/main" val="3406795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email">
            <a:extLst>
              <a:ext uri="{28A0092B-C50C-407E-A947-70E740481C1C}">
                <a14:useLocalDpi xmlns:a14="http://schemas.microsoft.com/office/drawing/2010/main" val="0"/>
              </a:ext>
            </a:extLst>
          </a:blip>
          <a:stretch>
            <a:fillRect/>
          </a:stretch>
        </p:blipFill>
        <p:spPr>
          <a:xfrm>
            <a:off x="514351" y="235744"/>
            <a:ext cx="7797662" cy="5198441"/>
          </a:xfrm>
        </p:spPr>
      </p:pic>
    </p:spTree>
    <p:extLst>
      <p:ext uri="{BB962C8B-B14F-4D97-AF65-F5344CB8AC3E}">
        <p14:creationId xmlns:p14="http://schemas.microsoft.com/office/powerpoint/2010/main" val="744549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3" cstate="email">
            <a:extLst>
              <a:ext uri="{28A0092B-C50C-407E-A947-70E740481C1C}">
                <a14:useLocalDpi xmlns:a14="http://schemas.microsoft.com/office/drawing/2010/main" val="0"/>
              </a:ext>
            </a:extLst>
          </a:blip>
          <a:stretch>
            <a:fillRect/>
          </a:stretch>
        </p:blipFill>
        <p:spPr>
          <a:xfrm>
            <a:off x="514351" y="309884"/>
            <a:ext cx="7797662" cy="5198441"/>
          </a:xfrm>
        </p:spPr>
      </p:pic>
    </p:spTree>
    <p:extLst>
      <p:ext uri="{BB962C8B-B14F-4D97-AF65-F5344CB8AC3E}">
        <p14:creationId xmlns:p14="http://schemas.microsoft.com/office/powerpoint/2010/main" val="2745668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3" cstate="email">
            <a:extLst>
              <a:ext uri="{28A0092B-C50C-407E-A947-70E740481C1C}">
                <a14:useLocalDpi xmlns:a14="http://schemas.microsoft.com/office/drawing/2010/main" val="0"/>
              </a:ext>
            </a:extLst>
          </a:blip>
          <a:stretch>
            <a:fillRect/>
          </a:stretch>
        </p:blipFill>
        <p:spPr>
          <a:xfrm>
            <a:off x="440483" y="223751"/>
            <a:ext cx="7945397" cy="5296931"/>
          </a:xfrm>
        </p:spPr>
      </p:pic>
    </p:spTree>
    <p:extLst>
      <p:ext uri="{BB962C8B-B14F-4D97-AF65-F5344CB8AC3E}">
        <p14:creationId xmlns:p14="http://schemas.microsoft.com/office/powerpoint/2010/main" val="4089505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3" cstate="email">
            <a:extLst>
              <a:ext uri="{28A0092B-C50C-407E-A947-70E740481C1C}">
                <a14:useLocalDpi xmlns:a14="http://schemas.microsoft.com/office/drawing/2010/main" val="0"/>
              </a:ext>
            </a:extLst>
          </a:blip>
          <a:stretch>
            <a:fillRect/>
          </a:stretch>
        </p:blipFill>
        <p:spPr>
          <a:xfrm>
            <a:off x="514351" y="322240"/>
            <a:ext cx="7797662" cy="5198442"/>
          </a:xfrm>
        </p:spPr>
      </p:pic>
    </p:spTree>
    <p:extLst>
      <p:ext uri="{BB962C8B-B14F-4D97-AF65-F5344CB8AC3E}">
        <p14:creationId xmlns:p14="http://schemas.microsoft.com/office/powerpoint/2010/main" val="3739689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78020"/>
            <a:ext cx="7797662" cy="1151965"/>
          </a:xfrm>
        </p:spPr>
        <p:txBody>
          <a:bodyPr/>
          <a:lstStyle/>
          <a:p>
            <a:r>
              <a:rPr lang="en-US" dirty="0" smtClean="0"/>
              <a:t>ACE Overview</a:t>
            </a:r>
            <a:endParaRPr lang="en-US" dirty="0"/>
          </a:p>
        </p:txBody>
      </p:sp>
      <p:sp>
        <p:nvSpPr>
          <p:cNvPr id="3" name="Content Placeholder 2"/>
          <p:cNvSpPr>
            <a:spLocks noGrp="1"/>
          </p:cNvSpPr>
          <p:nvPr>
            <p:ph sz="quarter" idx="13"/>
          </p:nvPr>
        </p:nvSpPr>
        <p:spPr>
          <a:xfrm>
            <a:off x="258987" y="1367480"/>
            <a:ext cx="7498080" cy="4800600"/>
          </a:xfrm>
        </p:spPr>
        <p:txBody>
          <a:bodyPr>
            <a:normAutofit/>
          </a:bodyPr>
          <a:lstStyle/>
          <a:p>
            <a:r>
              <a:rPr lang="en-US" sz="2400" dirty="0" smtClean="0">
                <a:solidFill>
                  <a:schemeClr val="accent1"/>
                </a:solidFill>
              </a:rPr>
              <a:t>Key Dates:</a:t>
            </a:r>
          </a:p>
          <a:p>
            <a:pPr lvl="1">
              <a:spcAft>
                <a:spcPts val="1200"/>
              </a:spcAft>
            </a:pPr>
            <a:r>
              <a:rPr lang="en-US" sz="2400" dirty="0" smtClean="0"/>
              <a:t>Online entry at www.AGCColorado.com – </a:t>
            </a:r>
            <a:br>
              <a:rPr lang="en-US" sz="2400" dirty="0" smtClean="0"/>
            </a:br>
            <a:r>
              <a:rPr lang="en-US" sz="2400" dirty="0" smtClean="0"/>
              <a:t>opens in July – you will be sent an email </a:t>
            </a:r>
          </a:p>
          <a:p>
            <a:pPr lvl="1">
              <a:spcAft>
                <a:spcPts val="1200"/>
              </a:spcAft>
            </a:pPr>
            <a:r>
              <a:rPr lang="en-US" sz="2400" dirty="0" smtClean="0"/>
              <a:t>ACE Entry Deadline (online) – Tuesday, Sept. 3  @ 5:00pm</a:t>
            </a:r>
          </a:p>
          <a:p>
            <a:pPr lvl="1"/>
            <a:r>
              <a:rPr lang="en-US" sz="2400" dirty="0" smtClean="0"/>
              <a:t>ACE Awards Banquet – Friday, November </a:t>
            </a:r>
            <a:r>
              <a:rPr lang="en-US" sz="2400" dirty="0"/>
              <a:t>1</a:t>
            </a:r>
            <a:r>
              <a:rPr lang="en-US" sz="2400" dirty="0" smtClean="0"/>
              <a:t> @ </a:t>
            </a:r>
            <a:br>
              <a:rPr lang="en-US" sz="2400" dirty="0" smtClean="0"/>
            </a:br>
            <a:r>
              <a:rPr lang="en-US" sz="2400" dirty="0">
                <a:solidFill>
                  <a:schemeClr val="tx1"/>
                </a:solidFill>
              </a:rPr>
              <a:t>Hyatt Regency Denver at Colorado </a:t>
            </a:r>
            <a:br>
              <a:rPr lang="en-US" sz="2400" dirty="0">
                <a:solidFill>
                  <a:schemeClr val="tx1"/>
                </a:solidFill>
              </a:rPr>
            </a:br>
            <a:r>
              <a:rPr lang="en-US" sz="2400" dirty="0" smtClean="0">
                <a:solidFill>
                  <a:schemeClr val="tx1"/>
                </a:solidFill>
              </a:rPr>
              <a:t>Convention </a:t>
            </a:r>
            <a:r>
              <a:rPr lang="en-US" sz="2400" dirty="0">
                <a:solidFill>
                  <a:schemeClr val="tx1"/>
                </a:solidFill>
              </a:rPr>
              <a:t>Center</a:t>
            </a:r>
            <a:br>
              <a:rPr lang="en-US" sz="2400" dirty="0">
                <a:solidFill>
                  <a:schemeClr val="tx1"/>
                </a:solidFill>
              </a:rPr>
            </a:br>
            <a:endParaRPr lang="en-US" sz="2400" i="1" dirty="0" smtClean="0"/>
          </a:p>
          <a:p>
            <a:pPr lvl="1"/>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06028" y="228050"/>
            <a:ext cx="1391717" cy="2067465"/>
          </a:xfrm>
          <a:prstGeom prst="rect">
            <a:avLst/>
          </a:prstGeom>
        </p:spPr>
      </p:pic>
    </p:spTree>
    <p:extLst>
      <p:ext uri="{BB962C8B-B14F-4D97-AF65-F5344CB8AC3E}">
        <p14:creationId xmlns:p14="http://schemas.microsoft.com/office/powerpoint/2010/main" val="15880224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96148" y="1664834"/>
            <a:ext cx="6343766" cy="2473569"/>
          </a:xfrm>
        </p:spPr>
        <p:txBody>
          <a:bodyPr>
            <a:normAutofit/>
          </a:bodyPr>
          <a:lstStyle/>
          <a:p>
            <a:pPr marL="914400" lvl="2" indent="0">
              <a:buNone/>
            </a:pPr>
            <a:endParaRPr lang="en-US" dirty="0"/>
          </a:p>
          <a:p>
            <a:pPr lvl="2"/>
            <a:endParaRPr lang="en-US" dirty="0" smtClean="0"/>
          </a:p>
          <a:p>
            <a:pPr marL="114300" indent="0">
              <a:buNone/>
            </a:pPr>
            <a:r>
              <a:rPr lang="en-US" sz="2800" dirty="0" smtClean="0"/>
              <a:t>Contact Andrea Berumen </a:t>
            </a:r>
            <a:r>
              <a:rPr lang="en-US" sz="2800" dirty="0"/>
              <a:t>at </a:t>
            </a:r>
            <a:r>
              <a:rPr lang="en-US" sz="2800" dirty="0" smtClean="0"/>
              <a:t>AGC/C</a:t>
            </a:r>
            <a:endParaRPr lang="en-US" sz="2800" dirty="0"/>
          </a:p>
          <a:p>
            <a:pPr lvl="1"/>
            <a:r>
              <a:rPr lang="en-US" sz="2600" dirty="0"/>
              <a:t>303-388-2422</a:t>
            </a:r>
          </a:p>
          <a:p>
            <a:pPr lvl="1"/>
            <a:r>
              <a:rPr lang="en-US" sz="2600" dirty="0" smtClean="0"/>
              <a:t>andrea@agccolorado.org</a:t>
            </a:r>
            <a:endParaRPr lang="en-US" sz="2600" dirty="0"/>
          </a:p>
          <a:p>
            <a:endParaRPr lang="en-US" dirty="0"/>
          </a:p>
        </p:txBody>
      </p:sp>
    </p:spTree>
    <p:extLst>
      <p:ext uri="{BB962C8B-B14F-4D97-AF65-F5344CB8AC3E}">
        <p14:creationId xmlns:p14="http://schemas.microsoft.com/office/powerpoint/2010/main" val="2623650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528" y="-27354"/>
            <a:ext cx="6347713" cy="1320800"/>
          </a:xfrm>
        </p:spPr>
        <p:txBody>
          <a:bodyPr/>
          <a:lstStyle/>
          <a:p>
            <a:r>
              <a:rPr lang="en-US" dirty="0" smtClean="0"/>
              <a:t>ACE Overview</a:t>
            </a:r>
            <a:endParaRPr lang="en-US" dirty="0"/>
          </a:p>
        </p:txBody>
      </p:sp>
      <p:sp>
        <p:nvSpPr>
          <p:cNvPr id="3" name="Content Placeholder 2"/>
          <p:cNvSpPr>
            <a:spLocks noGrp="1"/>
          </p:cNvSpPr>
          <p:nvPr>
            <p:ph sz="quarter" idx="13"/>
          </p:nvPr>
        </p:nvSpPr>
        <p:spPr>
          <a:xfrm>
            <a:off x="361956" y="1048512"/>
            <a:ext cx="7498080" cy="5105400"/>
          </a:xfrm>
        </p:spPr>
        <p:txBody>
          <a:bodyPr>
            <a:normAutofit fontScale="55000" lnSpcReduction="20000"/>
          </a:bodyPr>
          <a:lstStyle/>
          <a:p>
            <a:pPr>
              <a:spcAft>
                <a:spcPts val="600"/>
              </a:spcAft>
            </a:pPr>
            <a:r>
              <a:rPr lang="en-US" sz="3000" dirty="0" smtClean="0"/>
              <a:t>Open to all AGC/C members</a:t>
            </a:r>
          </a:p>
          <a:p>
            <a:pPr>
              <a:spcAft>
                <a:spcPts val="600"/>
              </a:spcAft>
            </a:pPr>
            <a:r>
              <a:rPr lang="en-US" sz="3000" dirty="0" smtClean="0"/>
              <a:t>Rocky Mountain Region contiguous (CO, NM, AZ, UT, WY)</a:t>
            </a:r>
          </a:p>
          <a:p>
            <a:pPr>
              <a:spcAft>
                <a:spcPts val="600"/>
              </a:spcAft>
            </a:pPr>
            <a:r>
              <a:rPr lang="en-US" sz="3000" dirty="0" smtClean="0"/>
              <a:t>Joint Venture – 50% of the partnership must be a member of AGC/C</a:t>
            </a:r>
          </a:p>
          <a:p>
            <a:pPr>
              <a:spcAft>
                <a:spcPts val="600"/>
              </a:spcAft>
            </a:pPr>
            <a:r>
              <a:rPr lang="en-US" sz="3000" dirty="0" smtClean="0"/>
              <a:t>Projects completed or substantially completed: September </a:t>
            </a:r>
            <a:r>
              <a:rPr lang="en-US" sz="3000" dirty="0" smtClean="0"/>
              <a:t>2018 </a:t>
            </a:r>
            <a:r>
              <a:rPr lang="en-US" sz="3000" dirty="0" smtClean="0"/>
              <a:t>– September </a:t>
            </a:r>
            <a:r>
              <a:rPr lang="en-US" sz="3000" dirty="0" smtClean="0"/>
              <a:t>2019</a:t>
            </a:r>
            <a:endParaRPr lang="en-US" sz="3000" dirty="0" smtClean="0"/>
          </a:p>
          <a:p>
            <a:pPr>
              <a:spcAft>
                <a:spcPts val="600"/>
              </a:spcAft>
            </a:pPr>
            <a:r>
              <a:rPr lang="en-US" sz="3000" dirty="0" smtClean="0"/>
              <a:t>Entries Allowed:</a:t>
            </a:r>
          </a:p>
          <a:p>
            <a:pPr lvl="1">
              <a:spcAft>
                <a:spcPts val="600"/>
              </a:spcAft>
            </a:pPr>
            <a:r>
              <a:rPr lang="en-US" sz="2600" dirty="0" smtClean="0"/>
              <a:t>Maximum 3 submissions per company</a:t>
            </a:r>
          </a:p>
          <a:p>
            <a:pPr lvl="1">
              <a:spcAft>
                <a:spcPts val="600"/>
              </a:spcAft>
            </a:pPr>
            <a:r>
              <a:rPr lang="en-US" sz="2600" dirty="0" smtClean="0"/>
              <a:t>Firm may enter more than one entry in each category</a:t>
            </a:r>
          </a:p>
          <a:p>
            <a:pPr lvl="1">
              <a:spcAft>
                <a:spcPts val="600"/>
              </a:spcAft>
            </a:pPr>
            <a:r>
              <a:rPr lang="en-US" sz="2600" dirty="0" smtClean="0"/>
              <a:t>Same project may not be entered in more than one category</a:t>
            </a:r>
          </a:p>
          <a:p>
            <a:pPr lvl="1">
              <a:spcAft>
                <a:spcPts val="600"/>
              </a:spcAft>
            </a:pPr>
            <a:r>
              <a:rPr lang="en-US" sz="2600" dirty="0" smtClean="0"/>
              <a:t>Each project needs its own completed online entry</a:t>
            </a:r>
          </a:p>
          <a:p>
            <a:pPr>
              <a:spcAft>
                <a:spcPts val="600"/>
              </a:spcAft>
            </a:pPr>
            <a:r>
              <a:rPr lang="en-US" sz="3000" dirty="0" smtClean="0"/>
              <a:t>Fee:</a:t>
            </a:r>
          </a:p>
          <a:p>
            <a:pPr lvl="1">
              <a:spcAft>
                <a:spcPts val="600"/>
              </a:spcAft>
            </a:pPr>
            <a:r>
              <a:rPr lang="en-US" sz="2600" dirty="0" smtClean="0"/>
              <a:t>$295 per entry</a:t>
            </a:r>
          </a:p>
          <a:p>
            <a:endParaRPr lang="en-US" sz="2400" i="1" dirty="0" smtClean="0"/>
          </a:p>
          <a:p>
            <a:pPr lvl="1"/>
            <a:endParaRPr lang="en-US" dirty="0"/>
          </a:p>
        </p:txBody>
      </p:sp>
    </p:spTree>
    <p:extLst>
      <p:ext uri="{BB962C8B-B14F-4D97-AF65-F5344CB8AC3E}">
        <p14:creationId xmlns:p14="http://schemas.microsoft.com/office/powerpoint/2010/main" val="2205592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28" y="78259"/>
            <a:ext cx="8534402" cy="1320800"/>
          </a:xfrm>
        </p:spPr>
        <p:txBody>
          <a:bodyPr>
            <a:normAutofit/>
          </a:bodyPr>
          <a:lstStyle/>
          <a:p>
            <a:r>
              <a:rPr lang="en-US" dirty="0" smtClean="0"/>
              <a:t>Submission Rules &amp; Requirements</a:t>
            </a:r>
            <a:endParaRPr lang="en-US" sz="3200" dirty="0"/>
          </a:p>
        </p:txBody>
      </p:sp>
      <p:sp>
        <p:nvSpPr>
          <p:cNvPr id="3" name="Content Placeholder 2"/>
          <p:cNvSpPr>
            <a:spLocks noGrp="1"/>
          </p:cNvSpPr>
          <p:nvPr>
            <p:ph sz="quarter" idx="13"/>
          </p:nvPr>
        </p:nvSpPr>
        <p:spPr>
          <a:xfrm>
            <a:off x="395414" y="797001"/>
            <a:ext cx="8254315" cy="5838578"/>
          </a:xfrm>
        </p:spPr>
        <p:txBody>
          <a:bodyPr>
            <a:noAutofit/>
          </a:bodyPr>
          <a:lstStyle/>
          <a:p>
            <a:pPr marL="0" lvl="0" indent="0">
              <a:buNone/>
            </a:pPr>
            <a:r>
              <a:rPr lang="en-US" sz="1600" dirty="0" smtClean="0"/>
              <a:t>Each online entry must include the following items:</a:t>
            </a:r>
            <a:endParaRPr lang="en-US" sz="1600" dirty="0"/>
          </a:p>
          <a:p>
            <a:pPr lvl="0">
              <a:buFont typeface="Wingdings" panose="05000000000000000000" pitchFamily="2" charset="2"/>
              <a:buChar char="ü"/>
            </a:pPr>
            <a:r>
              <a:rPr lang="en-US" sz="1600" dirty="0" smtClean="0"/>
              <a:t>NARRATIVE</a:t>
            </a:r>
            <a:br>
              <a:rPr lang="en-US" sz="1600" dirty="0" smtClean="0"/>
            </a:br>
            <a:r>
              <a:rPr lang="en-US" sz="1600" dirty="0" smtClean="0"/>
              <a:t>File Type:  PDF Max Size 10MB</a:t>
            </a:r>
            <a:br>
              <a:rPr lang="en-US" sz="1600" dirty="0" smtClean="0"/>
            </a:br>
            <a:r>
              <a:rPr lang="en-US" sz="1600" dirty="0" smtClean="0"/>
              <a:t>Word Limit:  1,500 </a:t>
            </a:r>
            <a:br>
              <a:rPr lang="en-US" sz="1600" dirty="0" smtClean="0"/>
            </a:br>
            <a:r>
              <a:rPr lang="en-US" sz="1600" dirty="0" smtClean="0"/>
              <a:t>Pages:  10 </a:t>
            </a:r>
            <a:r>
              <a:rPr lang="en-US" sz="1600" dirty="0" err="1" smtClean="0"/>
              <a:t>pgs</a:t>
            </a:r>
            <a:r>
              <a:rPr lang="en-US" sz="1600" dirty="0" smtClean="0"/>
              <a:t> maximum and must be numbered</a:t>
            </a:r>
            <a:br>
              <a:rPr lang="en-US" sz="1600" dirty="0" smtClean="0"/>
            </a:br>
            <a:r>
              <a:rPr lang="en-US" sz="1600" dirty="0" smtClean="0"/>
              <a:t>Font:  12 point, Times New Roman</a:t>
            </a:r>
            <a:br>
              <a:rPr lang="en-US" sz="1600" dirty="0" smtClean="0"/>
            </a:br>
            <a:r>
              <a:rPr lang="en-US" sz="1600" dirty="0" smtClean="0"/>
              <a:t>Line Spacing:  1.5 </a:t>
            </a:r>
            <a:br>
              <a:rPr lang="en-US" sz="1600" dirty="0" smtClean="0"/>
            </a:br>
            <a:r>
              <a:rPr lang="en-US" sz="1600" dirty="0" smtClean="0"/>
              <a:t>Margins:  1” Top, Bottom and Sides</a:t>
            </a:r>
            <a:br>
              <a:rPr lang="en-US" sz="1600" dirty="0" smtClean="0"/>
            </a:br>
            <a:r>
              <a:rPr lang="en-US" sz="1600" dirty="0" smtClean="0"/>
              <a:t>no shading or color (including font)</a:t>
            </a:r>
            <a:br>
              <a:rPr lang="en-US" sz="1600" dirty="0" smtClean="0"/>
            </a:br>
            <a:r>
              <a:rPr lang="en-US" sz="1600" dirty="0" smtClean="0"/>
              <a:t>no company logos, hyperlinks, photo collages, charts or text boxes</a:t>
            </a:r>
          </a:p>
          <a:p>
            <a:pPr lvl="0">
              <a:buFont typeface="Wingdings" panose="05000000000000000000" pitchFamily="2" charset="2"/>
              <a:buChar char="ü"/>
            </a:pPr>
            <a:r>
              <a:rPr lang="en-US" sz="1600" dirty="0" smtClean="0"/>
              <a:t>PHOTOS</a:t>
            </a:r>
            <a:br>
              <a:rPr lang="en-US" sz="1600" dirty="0" smtClean="0"/>
            </a:br>
            <a:r>
              <a:rPr lang="en-US" sz="1600" dirty="0" smtClean="0"/>
              <a:t>Up to 10 photos at the end of the PDF document.</a:t>
            </a:r>
            <a:br>
              <a:rPr lang="en-US" sz="1600" dirty="0" smtClean="0"/>
            </a:br>
            <a:r>
              <a:rPr lang="en-US" sz="1600" dirty="0" smtClean="0"/>
              <a:t>Up to 10 high resolution photos sent to WeTransfer.com</a:t>
            </a:r>
          </a:p>
          <a:p>
            <a:pPr lvl="0">
              <a:buFont typeface="Wingdings" panose="05000000000000000000" pitchFamily="2" charset="2"/>
              <a:buChar char="ü"/>
            </a:pPr>
            <a:r>
              <a:rPr lang="en-US" sz="1600" dirty="0" smtClean="0"/>
              <a:t>PROJECT COST</a:t>
            </a:r>
          </a:p>
          <a:p>
            <a:pPr marL="0" lvl="0" indent="0">
              <a:buNone/>
            </a:pPr>
            <a:r>
              <a:rPr lang="en-US" sz="1600" dirty="0" smtClean="0">
                <a:solidFill>
                  <a:schemeClr val="bg1"/>
                </a:solidFill>
              </a:rPr>
              <a:t>If requirements are not met, you will be notified and given 48 hours to resubmit your entry.  If your project is not resubmitted, it will be excluded from the judging and awards. </a:t>
            </a:r>
          </a:p>
        </p:txBody>
      </p:sp>
    </p:spTree>
    <p:extLst>
      <p:ext uri="{BB962C8B-B14F-4D97-AF65-F5344CB8AC3E}">
        <p14:creationId xmlns:p14="http://schemas.microsoft.com/office/powerpoint/2010/main" val="2732013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2954"/>
            <a:ext cx="6347713" cy="1320800"/>
          </a:xfrm>
        </p:spPr>
        <p:txBody>
          <a:bodyPr>
            <a:normAutofit/>
          </a:bodyPr>
          <a:lstStyle/>
          <a:p>
            <a:r>
              <a:rPr lang="en-US" dirty="0" smtClean="0"/>
              <a:t>Award </a:t>
            </a:r>
            <a:r>
              <a:rPr lang="en-US" sz="3200" dirty="0" smtClean="0"/>
              <a:t>Categories</a:t>
            </a:r>
            <a:endParaRPr lang="en-US" sz="3200" dirty="0"/>
          </a:p>
        </p:txBody>
      </p:sp>
      <p:sp>
        <p:nvSpPr>
          <p:cNvPr id="3" name="Content Placeholder 2"/>
          <p:cNvSpPr>
            <a:spLocks noGrp="1"/>
          </p:cNvSpPr>
          <p:nvPr>
            <p:ph sz="quarter" idx="13"/>
          </p:nvPr>
        </p:nvSpPr>
        <p:spPr>
          <a:xfrm>
            <a:off x="457200" y="704335"/>
            <a:ext cx="7620000" cy="6005384"/>
          </a:xfrm>
        </p:spPr>
        <p:txBody>
          <a:bodyPr>
            <a:normAutofit/>
          </a:bodyPr>
          <a:lstStyle/>
          <a:p>
            <a:pPr lvl="1"/>
            <a:r>
              <a:rPr lang="en-US" sz="1600" dirty="0" smtClean="0"/>
              <a:t>Contribution to the Community</a:t>
            </a:r>
          </a:p>
          <a:p>
            <a:pPr lvl="1"/>
            <a:r>
              <a:rPr lang="en-US" sz="1600" dirty="0" smtClean="0"/>
              <a:t>Meeting the Challenge of a Difficult Job – Specialty </a:t>
            </a:r>
          </a:p>
          <a:p>
            <a:pPr lvl="1"/>
            <a:r>
              <a:rPr lang="en-US" sz="1600" dirty="0" smtClean="0"/>
              <a:t>Meeting the Challenge of a Difficult Job – GC</a:t>
            </a:r>
          </a:p>
          <a:p>
            <a:pPr lvl="1"/>
            <a:r>
              <a:rPr lang="en-US" sz="1600" dirty="0" smtClean="0"/>
              <a:t>Best Building Project – Specialty (Under $2 Million)</a:t>
            </a:r>
          </a:p>
          <a:p>
            <a:pPr lvl="1"/>
            <a:r>
              <a:rPr lang="en-US" sz="1600" dirty="0"/>
              <a:t>Best Building Project – </a:t>
            </a:r>
            <a:r>
              <a:rPr lang="en-US" sz="1600" dirty="0" smtClean="0"/>
              <a:t>Specialty ($2M - $6M)</a:t>
            </a:r>
          </a:p>
          <a:p>
            <a:pPr lvl="1"/>
            <a:r>
              <a:rPr lang="en-US" sz="1600" dirty="0"/>
              <a:t>Best Building Project – </a:t>
            </a:r>
            <a:r>
              <a:rPr lang="en-US" sz="1600" dirty="0" smtClean="0"/>
              <a:t>Specialty ($6M - $10M)</a:t>
            </a:r>
          </a:p>
          <a:p>
            <a:pPr lvl="1"/>
            <a:r>
              <a:rPr lang="en-US" sz="1600" dirty="0"/>
              <a:t>Best Building Project – </a:t>
            </a:r>
            <a:r>
              <a:rPr lang="en-US" sz="1600" dirty="0" smtClean="0"/>
              <a:t>Specialty (Over $10M)</a:t>
            </a:r>
          </a:p>
          <a:p>
            <a:pPr lvl="1"/>
            <a:r>
              <a:rPr lang="en-US" sz="1600" dirty="0"/>
              <a:t>Best Building Project – </a:t>
            </a:r>
            <a:r>
              <a:rPr lang="en-US" sz="1600" dirty="0" smtClean="0"/>
              <a:t>GC (Under $10M)</a:t>
            </a:r>
          </a:p>
          <a:p>
            <a:pPr lvl="1"/>
            <a:r>
              <a:rPr lang="en-US" sz="1600" dirty="0"/>
              <a:t>Best Building Project – </a:t>
            </a:r>
            <a:r>
              <a:rPr lang="en-US" sz="1600" dirty="0" smtClean="0"/>
              <a:t>GC ($10 - $40)</a:t>
            </a:r>
          </a:p>
          <a:p>
            <a:pPr lvl="1"/>
            <a:r>
              <a:rPr lang="en-US" sz="1600" dirty="0"/>
              <a:t>Best Building Project – </a:t>
            </a:r>
            <a:r>
              <a:rPr lang="en-US" sz="1600" dirty="0" smtClean="0"/>
              <a:t>GC ($40 – 70M)</a:t>
            </a:r>
            <a:r>
              <a:rPr lang="en-US" sz="1600" dirty="0"/>
              <a:t> </a:t>
            </a:r>
            <a:endParaRPr lang="en-US" sz="1600" dirty="0" smtClean="0"/>
          </a:p>
          <a:p>
            <a:pPr lvl="1"/>
            <a:r>
              <a:rPr lang="en-US" sz="1600" dirty="0" smtClean="0"/>
              <a:t>Best </a:t>
            </a:r>
            <a:r>
              <a:rPr lang="en-US" sz="1600" dirty="0"/>
              <a:t>Building Project – GC </a:t>
            </a:r>
            <a:r>
              <a:rPr lang="en-US" sz="1600" dirty="0" smtClean="0"/>
              <a:t>(Over $70M)</a:t>
            </a:r>
            <a:endParaRPr lang="en-US" sz="1600" dirty="0"/>
          </a:p>
          <a:p>
            <a:pPr marL="457200" lvl="1" indent="0">
              <a:buNone/>
            </a:pPr>
            <a:r>
              <a:rPr lang="en-US" sz="1600" dirty="0" smtClean="0">
                <a:solidFill>
                  <a:srgbClr val="C00000"/>
                </a:solidFill>
              </a:rPr>
              <a:t>In each category three awards – ACE, Silver &amp; Bronze</a:t>
            </a:r>
            <a:br>
              <a:rPr lang="en-US" sz="1600" dirty="0" smtClean="0">
                <a:solidFill>
                  <a:srgbClr val="C00000"/>
                </a:solidFill>
              </a:rPr>
            </a:br>
            <a:endParaRPr lang="en-US" sz="1600" dirty="0" smtClean="0">
              <a:solidFill>
                <a:srgbClr val="C00000"/>
              </a:solidFill>
            </a:endParaRPr>
          </a:p>
          <a:p>
            <a:pPr marL="457200" lvl="1" indent="0">
              <a:buNone/>
            </a:pPr>
            <a:r>
              <a:rPr lang="en-US" sz="1600" dirty="0" smtClean="0">
                <a:solidFill>
                  <a:schemeClr val="bg1"/>
                </a:solidFill>
              </a:rPr>
              <a:t>AGC reserves the right to adjust the categories if we only have one submission in a category.</a:t>
            </a:r>
          </a:p>
        </p:txBody>
      </p:sp>
    </p:spTree>
    <p:extLst>
      <p:ext uri="{BB962C8B-B14F-4D97-AF65-F5344CB8AC3E}">
        <p14:creationId xmlns:p14="http://schemas.microsoft.com/office/powerpoint/2010/main" val="27395953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4619</TotalTime>
  <Words>3741</Words>
  <Application>Microsoft Office PowerPoint</Application>
  <PresentationFormat>On-screen Show (4:3)</PresentationFormat>
  <Paragraphs>418</Paragraphs>
  <Slides>60</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60</vt:i4>
      </vt:variant>
    </vt:vector>
  </HeadingPairs>
  <TitlesOfParts>
    <vt:vector size="71" baseType="lpstr">
      <vt:lpstr>Aharoni</vt:lpstr>
      <vt:lpstr>Arial</vt:lpstr>
      <vt:lpstr>Arial Narrow</vt:lpstr>
      <vt:lpstr>Bell Gothic Std Black</vt:lpstr>
      <vt:lpstr>Calibri</vt:lpstr>
      <vt:lpstr>Helvetica LT Pro Condensed</vt:lpstr>
      <vt:lpstr>Impact</vt:lpstr>
      <vt:lpstr>Times New Roman</vt:lpstr>
      <vt:lpstr>Wingdings</vt:lpstr>
      <vt:lpstr>Main Event</vt:lpstr>
      <vt:lpstr>Office Theme</vt:lpstr>
      <vt:lpstr>Industry Gala &amp;  ACE Awards</vt:lpstr>
      <vt:lpstr>Welcome/Introductions</vt:lpstr>
      <vt:lpstr>AGENDA</vt:lpstr>
      <vt:lpstr>Event Overview</vt:lpstr>
      <vt:lpstr>Event Overview</vt:lpstr>
      <vt:lpstr>ACE Overview</vt:lpstr>
      <vt:lpstr>ACE Overview</vt:lpstr>
      <vt:lpstr>Submission Rules &amp; Requirements</vt:lpstr>
      <vt:lpstr>Award Categories</vt:lpstr>
      <vt:lpstr>Jack Mincher  People’s Choice Awards</vt:lpstr>
      <vt:lpstr>Judging</vt:lpstr>
      <vt:lpstr>Judging</vt:lpstr>
      <vt:lpstr>Sponsorship</vt:lpstr>
      <vt:lpstr>PowerPoint Presentation</vt:lpstr>
      <vt:lpstr>CREATING YOUR ACE AWARD ENTRY</vt:lpstr>
      <vt:lpstr>SELECTION OF A PROJECT: GENERAL RULES</vt:lpstr>
      <vt:lpstr>SELECTION OF A PROJECT: ACE AWARD CATEGORIES</vt:lpstr>
      <vt:lpstr>SELECTION OF A PROJECT: NOMINATION CRITERIA, cont’d.</vt:lpstr>
      <vt:lpstr>SELECTION OF A PROJECT: NOMINATION CRITERIA, cont’d.</vt:lpstr>
      <vt:lpstr>SELECTION OF A PROJECT: NOMINATION CRITERIA</vt:lpstr>
      <vt:lpstr>SELECTION OF A PROJECT: NOMINATION CRITERIA, cont’d.</vt:lpstr>
      <vt:lpstr>HOW TO PUT TOGETHER AN ACE ENTRY</vt:lpstr>
      <vt:lpstr>HOW TO PUT TOGETHER AN ACE ENTRY</vt:lpstr>
      <vt:lpstr>HOW TO PUT TOGETHER AN ACE ENTRY</vt:lpstr>
      <vt:lpstr>HOW TO PUT TOGETHER AN ACE ENTRY</vt:lpstr>
      <vt:lpstr>HOW TO PUT TOGETHER AN ACE ENTRY</vt:lpstr>
      <vt:lpstr>HOW TO PUT TOGETHER AN ACE ENTRY</vt:lpstr>
      <vt:lpstr>HOW TO PUT TOGETHER AN ACE ENTRY</vt:lpstr>
      <vt:lpstr>HOW TO PUT TOGETHER AN ACE ENTRY</vt:lpstr>
      <vt:lpstr>HOW TO PUT TOGETHER AN ACE ENTRY</vt:lpstr>
      <vt:lpstr>HOW TO PUT TOGETHER AN ACE ENTRY</vt:lpstr>
      <vt:lpstr>HOW TO PUT TOGETHER AN ACE ENTRY</vt:lpstr>
      <vt:lpstr>HOW TO PUT TOGETHER AN ACE ENTRY</vt:lpstr>
      <vt:lpstr>SUMMING IT UP</vt:lpstr>
      <vt:lpstr>YOUR STORY AS YOUR GUIDE</vt:lpstr>
      <vt:lpstr>YOUR STORY AS YOUR GUIDE</vt:lpstr>
      <vt:lpstr>NOW, LET’S GET OUT OF THE WEEDS….</vt:lpstr>
      <vt:lpstr>WHERE DOES INSPIRATION COME FROM?</vt:lpstr>
      <vt:lpstr>WHERE DOES INSPIRATION COME FROM?</vt:lpstr>
      <vt:lpstr>WHERE DOES INSPIRATION COME FROM?</vt:lpstr>
      <vt:lpstr>WHERE DOES INSPIRATION COME FROM?</vt:lpstr>
      <vt:lpstr>WHERE DOES INSPIRATION COME FROM?</vt:lpstr>
      <vt:lpstr>WHERE DOES INSPIRATION COME FROM?</vt:lpstr>
      <vt:lpstr>WHERE DOES INSPIRATION COME FROM?</vt:lpstr>
      <vt:lpstr>WHERE DOES INSPIRATION COME FROM?</vt:lpstr>
      <vt:lpstr>WHERE DOES INSPIRATION COME FROM?</vt:lpstr>
      <vt:lpstr>WHERE DOES INSPIRATION COME FROM?</vt:lpstr>
      <vt:lpstr>WHERE DOES INSPIRATION COME FROM?</vt:lpstr>
      <vt:lpstr>PROCESS PLANNING</vt:lpstr>
      <vt:lpstr>PROCESS PLANNING</vt:lpstr>
      <vt:lpstr>IT’S SUBMITTED: WHAT THEN?</vt:lpstr>
      <vt:lpstr>SUMMING UP: INSPIRATION &amp; PLANNING PROCESS</vt:lpstr>
      <vt:lpstr>HERE TO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Barracuda M.A.D.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25th Annual ACE Awards</dc:title>
  <dc:creator>Robert O'Dea</dc:creator>
  <cp:lastModifiedBy>Andrea Munoz</cp:lastModifiedBy>
  <cp:revision>161</cp:revision>
  <cp:lastPrinted>2018-05-15T14:08:28Z</cp:lastPrinted>
  <dcterms:created xsi:type="dcterms:W3CDTF">2012-03-09T16:46:51Z</dcterms:created>
  <dcterms:modified xsi:type="dcterms:W3CDTF">2019-05-28T20:34:40Z</dcterms:modified>
</cp:coreProperties>
</file>